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45"/>
  </p:notesMasterIdLst>
  <p:sldIdLst>
    <p:sldId id="256" r:id="rId2"/>
    <p:sldId id="257" r:id="rId3"/>
    <p:sldId id="258" r:id="rId4"/>
    <p:sldId id="259" r:id="rId5"/>
    <p:sldId id="260" r:id="rId6"/>
    <p:sldId id="261" r:id="rId7"/>
    <p:sldId id="262" r:id="rId8"/>
    <p:sldId id="263" r:id="rId9"/>
    <p:sldId id="264" r:id="rId10"/>
    <p:sldId id="265" r:id="rId11"/>
    <p:sldId id="309" r:id="rId12"/>
    <p:sldId id="310" r:id="rId13"/>
    <p:sldId id="311" r:id="rId14"/>
    <p:sldId id="268" r:id="rId15"/>
    <p:sldId id="269" r:id="rId16"/>
    <p:sldId id="270" r:id="rId17"/>
    <p:sldId id="271" r:id="rId18"/>
    <p:sldId id="272" r:id="rId19"/>
    <p:sldId id="273" r:id="rId20"/>
    <p:sldId id="274" r:id="rId21"/>
    <p:sldId id="275" r:id="rId22"/>
    <p:sldId id="307" r:id="rId23"/>
    <p:sldId id="312" r:id="rId24"/>
    <p:sldId id="276" r:id="rId25"/>
    <p:sldId id="279" r:id="rId26"/>
    <p:sldId id="280" r:id="rId27"/>
    <p:sldId id="281" r:id="rId28"/>
    <p:sldId id="282" r:id="rId29"/>
    <p:sldId id="283" r:id="rId30"/>
    <p:sldId id="284" r:id="rId31"/>
    <p:sldId id="285" r:id="rId32"/>
    <p:sldId id="286" r:id="rId33"/>
    <p:sldId id="288" r:id="rId34"/>
    <p:sldId id="289" r:id="rId35"/>
    <p:sldId id="304" r:id="rId36"/>
    <p:sldId id="305" r:id="rId37"/>
    <p:sldId id="291" r:id="rId38"/>
    <p:sldId id="292" r:id="rId39"/>
    <p:sldId id="306" r:id="rId40"/>
    <p:sldId id="294" r:id="rId41"/>
    <p:sldId id="314" r:id="rId42"/>
    <p:sldId id="315" r:id="rId43"/>
    <p:sldId id="317" r:id="rId44"/>
  </p:sldIdLst>
  <p:sldSz cx="9144000" cy="5143500" type="screen16x9"/>
  <p:notesSz cx="6858000" cy="9144000"/>
  <p:embeddedFontLst>
    <p:embeddedFont>
      <p:font typeface="EB Garamond"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15:clr>
            <a:srgbClr val="747775"/>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D8F6"/>
    <a:srgbClr val="97CFA6"/>
    <a:srgbClr val="FFEBF7"/>
    <a:srgbClr val="0D2DF6"/>
    <a:srgbClr val="005F9F"/>
    <a:srgbClr val="E5FFE7"/>
    <a:srgbClr val="BACFBC"/>
    <a:srgbClr val="A7CF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D35E413-1C32-440D-A75A-6D148DF1699B}">
  <a:tblStyle styleId="{BD35E413-1C32-440D-A75A-6D148DF1699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1C6664A-C9CD-4C36-A559-2D88FFE0A904}"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45"/>
    <p:restoredTop sz="85799"/>
  </p:normalViewPr>
  <p:slideViewPr>
    <p:cSldViewPr snapToGrid="0">
      <p:cViewPr varScale="1">
        <p:scale>
          <a:sx n="127" d="100"/>
          <a:sy n="127" d="100"/>
        </p:scale>
        <p:origin x="1128" y="176"/>
      </p:cViewPr>
      <p:guideLst>
        <p:guide/>
        <p:guide orient="horz" pos="1620"/>
      </p:guideLst>
    </p:cSldViewPr>
  </p:slideViewPr>
  <p:notesTextViewPr>
    <p:cViewPr>
      <p:scale>
        <a:sx n="1" d="1"/>
        <a:sy n="1" d="1"/>
      </p:scale>
      <p:origin x="0" y="-208"/>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79a6d3d867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79a6d3d867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Mesdames et messieurs les modérateurs, mesdames et messieurs, </a:t>
            </a:r>
            <a:br>
              <a:rPr lang="fr-FR" dirty="0"/>
            </a:br>
            <a:r>
              <a:rPr lang="fr-FR" dirty="0"/>
              <a:t>Merci d’avoir accepté cette présentation sur la prise en charge chirurgicale des CAG dans les MICI</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7a2afb7907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37a2afb7907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Dans certains cas </a:t>
            </a:r>
            <a:r>
              <a:rPr lang="fr-FR" sz="1100" b="0" i="0" u="none" strike="noStrike" cap="none" dirty="0" err="1">
                <a:solidFill>
                  <a:srgbClr val="000000"/>
                </a:solidFill>
                <a:effectLst/>
                <a:latin typeface="Arial"/>
                <a:ea typeface="Arial"/>
                <a:cs typeface="Arial"/>
                <a:sym typeface="Arial"/>
              </a:rPr>
              <a:t>sélecionnés</a:t>
            </a:r>
            <a:r>
              <a:rPr lang="fr-FR" sz="1100" b="0" i="0" u="none" strike="noStrike" cap="none" dirty="0">
                <a:solidFill>
                  <a:srgbClr val="000000"/>
                </a:solidFill>
                <a:effectLst/>
                <a:latin typeface="Arial"/>
                <a:ea typeface="Arial"/>
                <a:cs typeface="Arial"/>
                <a:sym typeface="Arial"/>
              </a:rPr>
              <a:t>, l est possible de réaliser une 3</a:t>
            </a:r>
            <a:r>
              <a:rPr lang="fr-FR" sz="1100" b="0" i="0" u="none" strike="noStrike" cap="none" baseline="30000" dirty="0">
                <a:solidFill>
                  <a:srgbClr val="000000"/>
                </a:solidFill>
                <a:effectLst/>
                <a:latin typeface="Arial"/>
                <a:ea typeface="Arial"/>
                <a:cs typeface="Arial"/>
                <a:sym typeface="Arial"/>
              </a:rPr>
              <a:t>e</a:t>
            </a:r>
            <a:r>
              <a:rPr lang="fr-FR" sz="1100" b="0" i="0" u="none" strike="noStrike" cap="none" dirty="0">
                <a:solidFill>
                  <a:srgbClr val="000000"/>
                </a:solidFill>
                <a:effectLst/>
                <a:latin typeface="Arial"/>
                <a:ea typeface="Arial"/>
                <a:cs typeface="Arial"/>
                <a:sym typeface="Arial"/>
              </a:rPr>
              <a:t> ligne de traitement, en cas d'échec du traitement de 2e ligne ;</a:t>
            </a:r>
            <a:br>
              <a:rPr lang="fr-FR" sz="1100" b="0" i="0" u="none" strike="noStrike" cap="none" dirty="0">
                <a:solidFill>
                  <a:srgbClr val="000000"/>
                </a:solidFill>
                <a:effectLst/>
                <a:latin typeface="Arial"/>
                <a:ea typeface="Arial"/>
                <a:cs typeface="Arial"/>
                <a:sym typeface="Arial"/>
              </a:rPr>
            </a:br>
            <a:r>
              <a:rPr lang="fr-FR" sz="1100" b="0" i="0" u="none" strike="noStrike" cap="none" dirty="0">
                <a:solidFill>
                  <a:srgbClr val="000000"/>
                </a:solidFill>
                <a:effectLst/>
                <a:latin typeface="Arial"/>
                <a:ea typeface="Arial"/>
                <a:cs typeface="Arial"/>
                <a:sym typeface="Arial"/>
              </a:rPr>
              <a:t>soit par Infliximab ou Ciclosporine</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fr-FR" dirty="0"/>
              <a:t>classiquement on switch de molécule selon le traitement qui a été donné en 2e ligne</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a:extLst>
            <a:ext uri="{FF2B5EF4-FFF2-40B4-BE49-F238E27FC236}">
              <a16:creationId xmlns:a16="http://schemas.microsoft.com/office/drawing/2014/main" id="{7E5EE286-58FD-2C0A-0D27-3064CDB1B0C4}"/>
            </a:ext>
          </a:extLst>
        </p:cNvPr>
        <p:cNvGrpSpPr/>
        <p:nvPr/>
      </p:nvGrpSpPr>
      <p:grpSpPr>
        <a:xfrm>
          <a:off x="0" y="0"/>
          <a:ext cx="0" cy="0"/>
          <a:chOff x="0" y="0"/>
          <a:chExt cx="0" cy="0"/>
        </a:xfrm>
      </p:grpSpPr>
      <p:sp>
        <p:nvSpPr>
          <p:cNvPr id="267" name="Google Shape;267;g37ab9539fbe_0_301:notes">
            <a:extLst>
              <a:ext uri="{FF2B5EF4-FFF2-40B4-BE49-F238E27FC236}">
                <a16:creationId xmlns:a16="http://schemas.microsoft.com/office/drawing/2014/main" id="{B542149D-1589-6C23-C8F4-5F4D949E06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7ab9539fbe_0_301:notes">
            <a:extLst>
              <a:ext uri="{FF2B5EF4-FFF2-40B4-BE49-F238E27FC236}">
                <a16:creationId xmlns:a16="http://schemas.microsoft.com/office/drawing/2014/main" id="{144BBC5C-4927-F60A-7487-78A3D23FE6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0" i="0" u="none" strike="noStrike" cap="none" dirty="0">
                <a:solidFill>
                  <a:srgbClr val="000000"/>
                </a:solidFill>
                <a:effectLst/>
                <a:latin typeface="Arial"/>
                <a:ea typeface="Arial"/>
                <a:cs typeface="Arial"/>
                <a:sym typeface="Arial"/>
              </a:rPr>
              <a:t>Il faut garder à l’esprit que chaque ligne de traitement augmente forcément le délai avant la chirurgie </a:t>
            </a:r>
            <a:br>
              <a:rPr lang="fr-FR" sz="1100" b="0" i="0" u="none" strike="noStrike" cap="none" dirty="0">
                <a:solidFill>
                  <a:srgbClr val="000000"/>
                </a:solidFill>
                <a:effectLst/>
                <a:latin typeface="Arial"/>
                <a:ea typeface="Arial"/>
                <a:cs typeface="Arial"/>
                <a:sym typeface="Arial"/>
              </a:rPr>
            </a:br>
            <a:r>
              <a:rPr lang="fr-FR" sz="1100" b="0" i="0" u="none" strike="noStrike" cap="none" dirty="0">
                <a:solidFill>
                  <a:srgbClr val="000000"/>
                </a:solidFill>
                <a:effectLst/>
                <a:latin typeface="Arial"/>
                <a:ea typeface="Arial"/>
                <a:cs typeface="Arial"/>
                <a:sym typeface="Arial"/>
              </a:rPr>
              <a:t>Dans cette série de 40 patients qu’avaient eu une 3</a:t>
            </a:r>
            <a:r>
              <a:rPr lang="fr-FR" sz="1100" b="0" i="0" u="none" strike="noStrike" cap="none" baseline="30000" dirty="0">
                <a:solidFill>
                  <a:srgbClr val="000000"/>
                </a:solidFill>
                <a:effectLst/>
                <a:latin typeface="Arial"/>
                <a:ea typeface="Arial"/>
                <a:cs typeface="Arial"/>
                <a:sym typeface="Arial"/>
              </a:rPr>
              <a:t>e</a:t>
            </a:r>
            <a:r>
              <a:rPr lang="fr-FR" sz="1100" b="0" i="0" u="none" strike="noStrike" cap="none" dirty="0">
                <a:solidFill>
                  <a:srgbClr val="000000"/>
                </a:solidFill>
                <a:effectLst/>
                <a:latin typeface="Arial"/>
                <a:ea typeface="Arial"/>
                <a:cs typeface="Arial"/>
                <a:sym typeface="Arial"/>
              </a:rPr>
              <a:t> ligne, la 3</a:t>
            </a:r>
            <a:r>
              <a:rPr lang="fr-FR" sz="1100" b="0" i="0" u="none" strike="noStrike" cap="none" baseline="30000" dirty="0">
                <a:solidFill>
                  <a:srgbClr val="000000"/>
                </a:solidFill>
                <a:effectLst/>
                <a:latin typeface="Arial"/>
                <a:ea typeface="Arial"/>
                <a:cs typeface="Arial"/>
                <a:sym typeface="Arial"/>
              </a:rPr>
              <a:t>e</a:t>
            </a:r>
            <a:r>
              <a:rPr lang="fr-FR" sz="1100" b="0" i="0" u="none" strike="noStrike" cap="none" dirty="0">
                <a:solidFill>
                  <a:srgbClr val="000000"/>
                </a:solidFill>
                <a:effectLst/>
                <a:latin typeface="Arial"/>
                <a:ea typeface="Arial"/>
                <a:cs typeface="Arial"/>
                <a:sym typeface="Arial"/>
              </a:rPr>
              <a:t> ligne arrive 13 jours après la 2</a:t>
            </a:r>
            <a:r>
              <a:rPr lang="fr-FR" sz="1100" b="0" i="0" u="none" strike="noStrike" cap="none" baseline="30000" dirty="0">
                <a:solidFill>
                  <a:srgbClr val="000000"/>
                </a:solidFill>
                <a:effectLst/>
                <a:latin typeface="Arial"/>
                <a:ea typeface="Arial"/>
                <a:cs typeface="Arial"/>
                <a:sym typeface="Arial"/>
              </a:rPr>
              <a:t>e</a:t>
            </a:r>
            <a:r>
              <a:rPr lang="fr-FR" sz="1100" b="0" i="0" u="none" strike="noStrike" cap="none" dirty="0">
                <a:solidFill>
                  <a:srgbClr val="000000"/>
                </a:solidFill>
                <a:effectLst/>
                <a:latin typeface="Arial"/>
                <a:ea typeface="Arial"/>
                <a:cs typeface="Arial"/>
                <a:sym typeface="Arial"/>
              </a:rPr>
              <a:t> et la chirurgie 14 jours</a:t>
            </a:r>
            <a:r>
              <a:rPr lang="en-FR" dirty="0">
                <a:effectLst/>
              </a:rPr>
              <a:t> </a:t>
            </a:r>
            <a:endParaRPr dirty="0"/>
          </a:p>
        </p:txBody>
      </p:sp>
    </p:spTree>
    <p:extLst>
      <p:ext uri="{BB962C8B-B14F-4D97-AF65-F5344CB8AC3E}">
        <p14:creationId xmlns:p14="http://schemas.microsoft.com/office/powerpoint/2010/main" val="9519928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a:extLst>
            <a:ext uri="{FF2B5EF4-FFF2-40B4-BE49-F238E27FC236}">
              <a16:creationId xmlns:a16="http://schemas.microsoft.com/office/drawing/2014/main" id="{D117CAB6-46AF-927A-FF40-E89A0F68B15F}"/>
            </a:ext>
          </a:extLst>
        </p:cNvPr>
        <p:cNvGrpSpPr/>
        <p:nvPr/>
      </p:nvGrpSpPr>
      <p:grpSpPr>
        <a:xfrm>
          <a:off x="0" y="0"/>
          <a:ext cx="0" cy="0"/>
          <a:chOff x="0" y="0"/>
          <a:chExt cx="0" cy="0"/>
        </a:xfrm>
      </p:grpSpPr>
      <p:sp>
        <p:nvSpPr>
          <p:cNvPr id="267" name="Google Shape;267;g37ab9539fbe_0_301:notes">
            <a:extLst>
              <a:ext uri="{FF2B5EF4-FFF2-40B4-BE49-F238E27FC236}">
                <a16:creationId xmlns:a16="http://schemas.microsoft.com/office/drawing/2014/main" id="{4B6E9E65-2247-6A82-1323-903684D5FF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7ab9539fbe_0_301:notes">
            <a:extLst>
              <a:ext uri="{FF2B5EF4-FFF2-40B4-BE49-F238E27FC236}">
                <a16:creationId xmlns:a16="http://schemas.microsoft.com/office/drawing/2014/main" id="{9EE27C5E-67A2-A2D1-604A-9BC19C1082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Et le problème avec le fait de retarder la chirurgie, c’est que l’augmentation du délai avant la chirurgie, ça augmente la mortalité morbidité ! </a:t>
            </a:r>
            <a:br>
              <a:rPr lang="fr-FR" sz="1100" b="0" i="0" u="none" strike="noStrike" cap="none" dirty="0">
                <a:solidFill>
                  <a:srgbClr val="000000"/>
                </a:solidFill>
                <a:effectLst/>
                <a:latin typeface="Arial"/>
                <a:ea typeface="Arial"/>
                <a:cs typeface="Arial"/>
                <a:sym typeface="Arial"/>
              </a:rPr>
            </a:br>
            <a:r>
              <a:rPr lang="fr-FR" sz="1100" b="0" i="0" u="none" strike="noStrike" cap="none" dirty="0">
                <a:solidFill>
                  <a:srgbClr val="000000"/>
                </a:solidFill>
                <a:effectLst/>
                <a:latin typeface="Arial"/>
                <a:ea typeface="Arial"/>
                <a:cs typeface="Arial"/>
                <a:sym typeface="Arial"/>
              </a:rPr>
              <a:t>Dans cette série, l’augmentation était significative à partir du 7</a:t>
            </a:r>
            <a:r>
              <a:rPr lang="fr-FR" sz="1100" b="0" i="0" u="none" strike="noStrike" cap="none" baseline="30000" dirty="0">
                <a:solidFill>
                  <a:srgbClr val="000000"/>
                </a:solidFill>
                <a:effectLst/>
                <a:latin typeface="Arial"/>
                <a:ea typeface="Arial"/>
                <a:cs typeface="Arial"/>
                <a:sym typeface="Arial"/>
              </a:rPr>
              <a:t>e</a:t>
            </a:r>
            <a:r>
              <a:rPr lang="fr-FR" sz="1100" b="0" i="0" u="none" strike="noStrike" cap="none" dirty="0">
                <a:solidFill>
                  <a:srgbClr val="000000"/>
                </a:solidFill>
                <a:effectLst/>
                <a:latin typeface="Arial"/>
                <a:ea typeface="Arial"/>
                <a:cs typeface="Arial"/>
                <a:sym typeface="Arial"/>
              </a:rPr>
              <a:t> jours</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666864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a:extLst>
            <a:ext uri="{FF2B5EF4-FFF2-40B4-BE49-F238E27FC236}">
              <a16:creationId xmlns:a16="http://schemas.microsoft.com/office/drawing/2014/main" id="{85B2FED9-7D42-0626-9E87-3E90BA2BA14B}"/>
            </a:ext>
          </a:extLst>
        </p:cNvPr>
        <p:cNvGrpSpPr/>
        <p:nvPr/>
      </p:nvGrpSpPr>
      <p:grpSpPr>
        <a:xfrm>
          <a:off x="0" y="0"/>
          <a:ext cx="0" cy="0"/>
          <a:chOff x="0" y="0"/>
          <a:chExt cx="0" cy="0"/>
        </a:xfrm>
      </p:grpSpPr>
      <p:sp>
        <p:nvSpPr>
          <p:cNvPr id="267" name="Google Shape;267;g37ab9539fbe_0_301:notes">
            <a:extLst>
              <a:ext uri="{FF2B5EF4-FFF2-40B4-BE49-F238E27FC236}">
                <a16:creationId xmlns:a16="http://schemas.microsoft.com/office/drawing/2014/main" id="{A0025DE4-D309-92DF-CE77-D9504864D7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7ab9539fbe_0_301:notes">
            <a:extLst>
              <a:ext uri="{FF2B5EF4-FFF2-40B4-BE49-F238E27FC236}">
                <a16:creationId xmlns:a16="http://schemas.microsoft.com/office/drawing/2014/main" id="{67CE151C-CAE1-4A9C-1F37-99F6256B03D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Mais quand la troisième ligne marche, ça peut éviter la colectomie, dans 60% des cas dans cette série espagnole de 78 patients qui avaient eu une troisième ligne </a:t>
            </a:r>
            <a:r>
              <a:rPr lang="fr-FR" sz="1100" b="0" i="0" u="none" strike="noStrike" cap="none" dirty="0" err="1">
                <a:solidFill>
                  <a:srgbClr val="000000"/>
                </a:solidFill>
                <a:effectLst/>
                <a:latin typeface="Arial"/>
                <a:ea typeface="Arial"/>
                <a:cs typeface="Arial"/>
                <a:sym typeface="Arial"/>
              </a:rPr>
              <a:t>thérapeutque</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1918998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37d2d1bd0b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37d2d1bd0b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Il faut mettre en balance</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D’un côté une colectomie plus précoce qui diminue la morbidité, et de l’autre côté la troisième  ligne qui fonctionne fréquemment chez des </a:t>
            </a:r>
            <a:r>
              <a:rPr lang="fr-FR" sz="1100" b="0" i="0" u="none" strike="noStrike" cap="none" dirty="0" err="1">
                <a:solidFill>
                  <a:srgbClr val="000000"/>
                </a:solidFill>
                <a:effectLst/>
                <a:latin typeface="Arial"/>
                <a:ea typeface="Arial"/>
                <a:cs typeface="Arial"/>
                <a:sym typeface="Arial"/>
              </a:rPr>
              <a:t>patitents</a:t>
            </a:r>
            <a:r>
              <a:rPr lang="fr-FR" sz="1100" b="0" i="0" u="none" strike="noStrike" cap="none" dirty="0">
                <a:solidFill>
                  <a:srgbClr val="000000"/>
                </a:solidFill>
                <a:effectLst/>
                <a:latin typeface="Arial"/>
                <a:ea typeface="Arial"/>
                <a:cs typeface="Arial"/>
                <a:sym typeface="Arial"/>
              </a:rPr>
              <a:t> sélectionnés mais qui n’est pas dénué d’effet secondaire et qui augmente la morbidité de la chirurgie chez un patient réfractaire, dénutri</a:t>
            </a:r>
            <a:endParaRPr lang="en-FR" sz="1100" b="0" i="0" u="none" strike="noStrike" cap="none" dirty="0">
              <a:solidFill>
                <a:srgbClr val="000000"/>
              </a:solidFill>
              <a:effectLst/>
              <a:latin typeface="Arial"/>
              <a:ea typeface="Arial"/>
              <a:cs typeface="Arial"/>
              <a:sym typeface="Arial"/>
            </a:endParaRPr>
          </a:p>
          <a:p>
            <a:pPr marL="0" lvl="0" indent="0" algn="ctr"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37ab9539fbe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37ab9539fb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On passe à la PEC chirurgicale </a:t>
            </a:r>
          </a:p>
          <a:p>
            <a:r>
              <a:rPr lang="fr-FR" sz="1100" b="0" i="0" u="none" strike="noStrike" cap="none" dirty="0">
                <a:solidFill>
                  <a:srgbClr val="000000"/>
                </a:solidFill>
                <a:effectLst/>
                <a:latin typeface="Arial"/>
                <a:ea typeface="Arial"/>
                <a:cs typeface="Arial"/>
                <a:sym typeface="Arial"/>
              </a:rPr>
              <a:t>Les indications chirurgicales dans la CAG doivent être posées au maximum après discussion pluridisciplinaire </a:t>
            </a:r>
          </a:p>
          <a:p>
            <a:r>
              <a:rPr lang="fr-FR" sz="1100" b="0" i="0" u="none" strike="noStrike" cap="none" dirty="0">
                <a:solidFill>
                  <a:srgbClr val="000000"/>
                </a:solidFill>
                <a:effectLst/>
                <a:latin typeface="Arial"/>
                <a:ea typeface="Arial"/>
                <a:cs typeface="Arial"/>
                <a:sym typeface="Arial"/>
              </a:rPr>
              <a:t>et concernent : </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Le cas d'une complication initiale </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de l'’échec du </a:t>
            </a:r>
            <a:r>
              <a:rPr lang="fr-FR" sz="1100" b="0" i="0" u="none" strike="noStrike" cap="none" dirty="0" err="1">
                <a:solidFill>
                  <a:srgbClr val="000000"/>
                </a:solidFill>
                <a:effectLst/>
                <a:latin typeface="Arial"/>
                <a:ea typeface="Arial"/>
                <a:cs typeface="Arial"/>
                <a:sym typeface="Arial"/>
              </a:rPr>
              <a:t>ttt</a:t>
            </a:r>
            <a:r>
              <a:rPr lang="fr-FR" sz="1100" b="0" i="0" u="none" strike="noStrike" cap="none" dirty="0">
                <a:solidFill>
                  <a:srgbClr val="000000"/>
                </a:solidFill>
                <a:effectLst/>
                <a:latin typeface="Arial"/>
                <a:ea typeface="Arial"/>
                <a:cs typeface="Arial"/>
                <a:sym typeface="Arial"/>
              </a:rPr>
              <a:t> médical</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Et à discuter à chaque étape si dénutri, comorbide, âgé, échec </a:t>
            </a:r>
            <a:r>
              <a:rPr lang="fr-FR" sz="1100" b="0" i="0" u="none" strike="noStrike" cap="none" dirty="0" err="1">
                <a:solidFill>
                  <a:srgbClr val="000000"/>
                </a:solidFill>
                <a:effectLst/>
                <a:latin typeface="Arial"/>
                <a:ea typeface="Arial"/>
                <a:cs typeface="Arial"/>
                <a:sym typeface="Arial"/>
              </a:rPr>
              <a:t>ttt</a:t>
            </a:r>
            <a:r>
              <a:rPr lang="fr-FR" sz="1100" b="0" i="0" u="none" strike="noStrike" cap="none" dirty="0">
                <a:solidFill>
                  <a:srgbClr val="000000"/>
                </a:solidFill>
                <a:effectLst/>
                <a:latin typeface="Arial"/>
                <a:ea typeface="Arial"/>
                <a:cs typeface="Arial"/>
                <a:sym typeface="Arial"/>
              </a:rPr>
              <a:t> </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 </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Au total : 15-30% des patients selon les séries</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7ec62c3981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7ec62c3981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Principes : sacrifier un organe pour sauver une vie</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Enlever le maximum de muqueuse malade</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Prévenir du risque de récidive postopératoire</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Limiter la morbidité postopératoire</a:t>
            </a:r>
          </a:p>
          <a:p>
            <a:pPr lvl="0"/>
            <a:r>
              <a:rPr lang="fr-FR" sz="1100" b="0" i="0" u="none" strike="noStrike" cap="none" dirty="0">
                <a:solidFill>
                  <a:srgbClr val="000000"/>
                </a:solidFill>
                <a:effectLst/>
                <a:latin typeface="Arial"/>
                <a:ea typeface="Arial"/>
                <a:cs typeface="Arial"/>
                <a:sym typeface="Arial"/>
              </a:rPr>
              <a:t>tout en gardant à l'esprit la future </a:t>
            </a:r>
            <a:r>
              <a:rPr lang="fr-FR" sz="1100" b="0" i="0" u="none" strike="noStrike" cap="none" dirty="0" err="1">
                <a:solidFill>
                  <a:srgbClr val="000000"/>
                </a:solidFill>
                <a:effectLst/>
                <a:latin typeface="Arial"/>
                <a:ea typeface="Arial"/>
                <a:cs typeface="Arial"/>
                <a:sym typeface="Arial"/>
              </a:rPr>
              <a:t>proctectomie</a:t>
            </a:r>
            <a:r>
              <a:rPr lang="fr-FR" sz="1100" b="0" i="0" u="none" strike="noStrike" cap="none" dirty="0">
                <a:solidFill>
                  <a:srgbClr val="000000"/>
                </a:solidFill>
                <a:effectLst/>
                <a:latin typeface="Arial"/>
                <a:ea typeface="Arial"/>
                <a:cs typeface="Arial"/>
                <a:sym typeface="Arial"/>
              </a:rPr>
              <a:t> secondaire avec anastomose </a:t>
            </a:r>
            <a:r>
              <a:rPr lang="fr-FR" sz="1100" b="0" i="0" u="none" strike="noStrike" cap="none" dirty="0" err="1">
                <a:solidFill>
                  <a:srgbClr val="000000"/>
                </a:solidFill>
                <a:effectLst/>
                <a:latin typeface="Arial"/>
                <a:ea typeface="Arial"/>
                <a:cs typeface="Arial"/>
                <a:sym typeface="Arial"/>
              </a:rPr>
              <a:t>iléoanale</a:t>
            </a:r>
            <a:r>
              <a:rPr lang="fr-FR" sz="1100" b="0" i="0" u="none" strike="noStrike" cap="none" dirty="0">
                <a:solidFill>
                  <a:srgbClr val="000000"/>
                </a:solidFill>
                <a:effectLst/>
                <a:latin typeface="Arial"/>
                <a:ea typeface="Arial"/>
                <a:cs typeface="Arial"/>
                <a:sym typeface="Arial"/>
              </a:rPr>
              <a:t> </a:t>
            </a:r>
            <a:endParaRPr lang="en-FR" sz="1100" b="0" i="0" u="none" strike="noStrike" cap="none" dirty="0">
              <a:solidFill>
                <a:srgbClr val="000000"/>
              </a:solidFill>
              <a:effectLst/>
              <a:latin typeface="Arial"/>
              <a:ea typeface="Arial"/>
              <a:cs typeface="Arial"/>
              <a:sym typeface="Arial"/>
            </a:endParaRPr>
          </a:p>
          <a:p>
            <a:r>
              <a:rPr lang="en-FR" sz="1100" b="0" i="0" u="none" strike="noStrike" cap="none" dirty="0">
                <a:solidFill>
                  <a:srgbClr val="000000"/>
                </a:solidFill>
                <a:effectLst/>
                <a:latin typeface="Arial"/>
                <a:ea typeface="Arial"/>
                <a:cs typeface="Arial"/>
                <a:sym typeface="Arial"/>
              </a:rPr>
              <a:t>Colectomie subtotale sans reconstruction (zone de section colique dépend des possibilités techniques)</a:t>
            </a:r>
          </a:p>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37ab9539fbe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37ab9539fbe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FR" sz="1100" b="0" i="0" u="none" strike="noStrike" cap="none" dirty="0">
                <a:solidFill>
                  <a:srgbClr val="000000"/>
                </a:solidFill>
                <a:effectLst/>
                <a:latin typeface="Arial"/>
                <a:ea typeface="Arial"/>
                <a:cs typeface="Arial"/>
                <a:sym typeface="Arial"/>
              </a:rPr>
              <a:t>Techniquement, on libère le côlon classiquement de dehors en dedans, </a:t>
            </a:r>
            <a:br>
              <a:rPr lang="en-FR" sz="1100" b="0" i="0" u="none" strike="noStrike" cap="none" dirty="0">
                <a:solidFill>
                  <a:srgbClr val="000000"/>
                </a:solidFill>
                <a:effectLst/>
                <a:latin typeface="Arial"/>
                <a:ea typeface="Arial"/>
                <a:cs typeface="Arial"/>
                <a:sym typeface="Arial"/>
              </a:rPr>
            </a:br>
            <a:r>
              <a:rPr lang="en-FR" sz="1100" b="0" i="0" u="none" strike="noStrike" cap="none" dirty="0">
                <a:solidFill>
                  <a:srgbClr val="000000"/>
                </a:solidFill>
                <a:effectLst/>
                <a:latin typeface="Arial"/>
                <a:ea typeface="Arial"/>
                <a:cs typeface="Arial"/>
                <a:sym typeface="Arial"/>
              </a:rPr>
              <a:t>en passant dans le meso, sans curage, dans l’objectif de préserver les nerfs, l’AMI, le pédicule iléocolique et tout le rectum</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FR" sz="1100" b="0" i="0" u="none" strike="noStrike" cap="none" dirty="0">
                <a:solidFill>
                  <a:srgbClr val="000000"/>
                </a:solidFill>
                <a:effectLst/>
                <a:latin typeface="Arial"/>
                <a:ea typeface="Arial"/>
                <a:cs typeface="Arial"/>
                <a:sym typeface="Arial"/>
              </a:rPr>
              <a:t>C'est important de ne pas le dissséquer pcq ça complique la proctectomie secondaire</a:t>
            </a:r>
          </a:p>
          <a:p>
            <a:pPr marL="0" lvl="0" indent="0" algn="l" rtl="0">
              <a:spcBef>
                <a:spcPts val="0"/>
              </a:spcBef>
              <a:spcAft>
                <a:spcPts val="0"/>
              </a:spcAft>
              <a:buNone/>
            </a:pPr>
            <a:r>
              <a:rPr lang="en-FR" sz="1100" b="0" i="0" u="none" strike="noStrike" cap="none" dirty="0">
                <a:solidFill>
                  <a:srgbClr val="000000"/>
                </a:solidFill>
                <a:effectLst/>
                <a:latin typeface="Arial"/>
                <a:ea typeface="Arial"/>
                <a:cs typeface="Arial"/>
                <a:sym typeface="Arial"/>
              </a:rPr>
              <a:t>ICA pour une AI future </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7ab9539fbe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37ab9539fbe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FR" sz="1100" b="0" i="0" u="none" strike="noStrike" cap="none" dirty="0">
                <a:solidFill>
                  <a:srgbClr val="000000"/>
                </a:solidFill>
                <a:effectLst/>
                <a:latin typeface="Arial"/>
                <a:ea typeface="Arial"/>
                <a:cs typeface="Arial"/>
                <a:sym typeface="Arial"/>
              </a:rPr>
              <a:t>Omentectomie : pas de recommdation pour la faire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FR" sz="1100" b="0" i="0" u="none" strike="noStrike" cap="none" dirty="0">
                <a:solidFill>
                  <a:srgbClr val="000000"/>
                </a:solidFill>
                <a:effectLst/>
                <a:latin typeface="Arial"/>
                <a:ea typeface="Arial"/>
                <a:cs typeface="Arial"/>
                <a:sym typeface="Arial"/>
              </a:rPr>
              <a:t>augmente le taux de complications septiques lors de l’AIA </a:t>
            </a:r>
          </a:p>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7ab9539fbe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7ab9539fbe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FR" sz="1100" b="0" i="0" u="none" strike="noStrike" cap="none" dirty="0">
                <a:solidFill>
                  <a:srgbClr val="000000"/>
                </a:solidFill>
                <a:effectLst/>
                <a:latin typeface="Arial"/>
                <a:ea typeface="Arial"/>
                <a:cs typeface="Arial"/>
                <a:sym typeface="Arial"/>
              </a:rPr>
              <a:t>Pour la gestion du Moignon rectal :</a:t>
            </a:r>
          </a:p>
          <a:p>
            <a:r>
              <a:rPr lang="en-FR" sz="1100" b="0" i="0" u="none" strike="noStrike" cap="none" dirty="0">
                <a:solidFill>
                  <a:srgbClr val="000000"/>
                </a:solidFill>
                <a:effectLst/>
                <a:latin typeface="Arial"/>
                <a:ea typeface="Arial"/>
                <a:cs typeface="Arial"/>
                <a:sym typeface="Arial"/>
              </a:rPr>
              <a:t>3 options</a:t>
            </a:r>
          </a:p>
          <a:p>
            <a:pPr lvl="0"/>
            <a:r>
              <a:rPr lang="en-FR" sz="1100" b="0" i="0" u="none" strike="noStrike" cap="none" dirty="0">
                <a:solidFill>
                  <a:srgbClr val="000000"/>
                </a:solidFill>
                <a:effectLst/>
                <a:latin typeface="Arial"/>
                <a:ea typeface="Arial"/>
                <a:cs typeface="Arial"/>
                <a:sym typeface="Arial"/>
              </a:rPr>
              <a:t>Agrafage du moignon rectal + iléostomie </a:t>
            </a:r>
          </a:p>
          <a:p>
            <a:pPr lvl="1"/>
            <a:r>
              <a:rPr lang="en-FR" sz="1100" b="0" i="0" u="none" strike="noStrike" cap="none" dirty="0">
                <a:solidFill>
                  <a:srgbClr val="000000"/>
                </a:solidFill>
                <a:effectLst/>
                <a:latin typeface="Arial"/>
                <a:ea typeface="Arial"/>
                <a:cs typeface="Arial"/>
                <a:sym typeface="Arial"/>
              </a:rPr>
              <a:t>avantage d'être simple</a:t>
            </a:r>
          </a:p>
          <a:p>
            <a:pPr lvl="1"/>
            <a:r>
              <a:rPr lang="en-FR" sz="1100" b="0" i="0" u="none" strike="noStrike" cap="none" dirty="0">
                <a:solidFill>
                  <a:srgbClr val="000000"/>
                </a:solidFill>
                <a:effectLst/>
                <a:latin typeface="Arial"/>
                <a:ea typeface="Arial"/>
                <a:cs typeface="Arial"/>
                <a:sym typeface="Arial"/>
              </a:rPr>
              <a:t>mais rétablissement difficile et risque septique moignon rectal pas sain)</a:t>
            </a:r>
          </a:p>
          <a:p>
            <a:pPr lvl="0"/>
            <a:r>
              <a:rPr lang="en-FR" sz="1100" b="0" i="0" u="none" strike="noStrike" cap="none" dirty="0">
                <a:solidFill>
                  <a:srgbClr val="000000"/>
                </a:solidFill>
                <a:effectLst/>
                <a:latin typeface="Arial"/>
                <a:ea typeface="Arial"/>
                <a:cs typeface="Arial"/>
                <a:sym typeface="Arial"/>
              </a:rPr>
              <a:t>Double stomie : Iléostomie en FID et colostomie en FIG : mais c’est 2 stomies</a:t>
            </a:r>
          </a:p>
          <a:p>
            <a:pPr lvl="0"/>
            <a:r>
              <a:rPr lang="en-FR" sz="1100" b="0" i="0" u="none" strike="noStrike" cap="none" dirty="0">
                <a:solidFill>
                  <a:srgbClr val="000000"/>
                </a:solidFill>
                <a:effectLst/>
                <a:latin typeface="Arial"/>
                <a:ea typeface="Arial"/>
                <a:cs typeface="Arial"/>
                <a:sym typeface="Arial"/>
              </a:rPr>
              <a:t>Iléosigmoïdostomie en FID =&gt; une seule stomie ; rétablissement facile si AIR </a:t>
            </a:r>
          </a:p>
          <a:p>
            <a:pPr lvl="1"/>
            <a:r>
              <a:rPr lang="en-FR" sz="1100" b="0" i="0" u="none" strike="noStrike" cap="none" dirty="0">
                <a:solidFill>
                  <a:srgbClr val="000000"/>
                </a:solidFill>
                <a:effectLst/>
                <a:latin typeface="Arial"/>
                <a:ea typeface="Arial"/>
                <a:cs typeface="Arial"/>
                <a:sym typeface="Arial"/>
              </a:rPr>
              <a:t>problème : risque désinsertion, 2 stomies dans le meme orifice, fait sur côlon malade</a:t>
            </a:r>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79a6d3d867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79a6d3d867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Pour commencer, La colite aiguë grave C’est classiquement une poussée sévère de la RCH, inaugurale dans ¼ des RCH et concernera un patient ayant une RCH sur 4</a:t>
            </a:r>
          </a:p>
          <a:p>
            <a:r>
              <a:rPr lang="fr-FR" sz="1100" b="0" i="0" u="none" strike="noStrike" cap="none" dirty="0">
                <a:solidFill>
                  <a:srgbClr val="000000"/>
                </a:solidFill>
                <a:effectLst/>
                <a:latin typeface="Arial"/>
                <a:ea typeface="Arial"/>
                <a:cs typeface="Arial"/>
                <a:sym typeface="Arial"/>
              </a:rPr>
              <a:t>Mortalité non négligeable et taux de colectomie élevé</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37ab9539fbe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37ab9539fbe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Pour nous </a:t>
            </a:r>
            <a:r>
              <a:rPr lang="en-GB" sz="1100" b="0" i="0" u="none" strike="noStrike" cap="none" dirty="0" err="1">
                <a:solidFill>
                  <a:srgbClr val="000000"/>
                </a:solidFill>
                <a:effectLst/>
                <a:latin typeface="Arial"/>
                <a:ea typeface="Arial"/>
                <a:cs typeface="Arial"/>
                <a:sym typeface="Arial"/>
              </a:rPr>
              <a:t>l'iléosigmoïdostomie</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en</a:t>
            </a:r>
            <a:r>
              <a:rPr lang="en-GB" sz="1100" b="0" i="0" u="none" strike="noStrike" cap="none" dirty="0">
                <a:solidFill>
                  <a:srgbClr val="000000"/>
                </a:solidFill>
                <a:effectLst/>
                <a:latin typeface="Arial"/>
                <a:ea typeface="Arial"/>
                <a:cs typeface="Arial"/>
                <a:sym typeface="Arial"/>
              </a:rPr>
              <a:t> FID </a:t>
            </a:r>
            <a:r>
              <a:rPr lang="en-GB" sz="1100" b="0" i="0" u="none" strike="noStrike" cap="none" dirty="0" err="1">
                <a:solidFill>
                  <a:srgbClr val="000000"/>
                </a:solidFill>
                <a:effectLst/>
                <a:latin typeface="Arial"/>
                <a:ea typeface="Arial"/>
                <a:cs typeface="Arial"/>
                <a:sym typeface="Arial"/>
              </a:rPr>
              <a:t>est</a:t>
            </a:r>
            <a:r>
              <a:rPr lang="en-GB" sz="1100" b="0" i="0" u="none" strike="noStrike" cap="none" dirty="0">
                <a:solidFill>
                  <a:srgbClr val="000000"/>
                </a:solidFill>
                <a:effectLst/>
                <a:latin typeface="Arial"/>
                <a:ea typeface="Arial"/>
                <a:cs typeface="Arial"/>
                <a:sym typeface="Arial"/>
              </a:rPr>
              <a:t> solution de choix : </a:t>
            </a:r>
            <a:r>
              <a:rPr lang="en-GB" sz="1100" b="0" i="0" u="none" strike="noStrike" cap="none" dirty="0" err="1">
                <a:solidFill>
                  <a:srgbClr val="000000"/>
                </a:solidFill>
                <a:effectLst/>
                <a:latin typeface="Arial"/>
                <a:ea typeface="Arial"/>
                <a:cs typeface="Arial"/>
                <a:sym typeface="Arial"/>
              </a:rPr>
              <a:t>validée</a:t>
            </a:r>
            <a:r>
              <a:rPr lang="en-GB" sz="1100" b="0" i="0" u="none" strike="noStrike" cap="none" dirty="0">
                <a:solidFill>
                  <a:srgbClr val="000000"/>
                </a:solidFill>
                <a:effectLst/>
                <a:latin typeface="Arial"/>
                <a:ea typeface="Arial"/>
                <a:cs typeface="Arial"/>
                <a:sym typeface="Arial"/>
              </a:rPr>
              <a:t> dans </a:t>
            </a:r>
            <a:r>
              <a:rPr lang="en-GB" sz="1100" b="0" i="0" u="none" strike="noStrike" cap="none" dirty="0" err="1">
                <a:solidFill>
                  <a:srgbClr val="000000"/>
                </a:solidFill>
                <a:effectLst/>
                <a:latin typeface="Arial"/>
                <a:ea typeface="Arial"/>
                <a:cs typeface="Arial"/>
                <a:sym typeface="Arial"/>
              </a:rPr>
              <a:t>plusieurs</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séries</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ici</a:t>
            </a:r>
            <a:r>
              <a:rPr lang="en-GB" sz="1100" b="0" i="0" u="none" strike="noStrike" cap="none" dirty="0">
                <a:solidFill>
                  <a:srgbClr val="000000"/>
                </a:solidFill>
                <a:effectLst/>
                <a:latin typeface="Arial"/>
                <a:ea typeface="Arial"/>
                <a:cs typeface="Arial"/>
                <a:sym typeface="Arial"/>
              </a:rPr>
              <a:t> 3 papiers français)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a:solidFill>
                  <a:srgbClr val="000000"/>
                </a:solidFill>
                <a:effectLst/>
                <a:latin typeface="Arial"/>
                <a:ea typeface="Arial"/>
                <a:cs typeface="Arial"/>
                <a:sym typeface="Arial"/>
              </a:rPr>
              <a:t>qui la </a:t>
            </a:r>
            <a:r>
              <a:rPr lang="en-GB" sz="1100" b="0" i="0" u="none" strike="noStrike" cap="none" dirty="0" err="1">
                <a:solidFill>
                  <a:srgbClr val="000000"/>
                </a:solidFill>
                <a:effectLst/>
                <a:latin typeface="Arial"/>
                <a:ea typeface="Arial"/>
                <a:cs typeface="Arial"/>
                <a:sym typeface="Arial"/>
              </a:rPr>
              <a:t>rapportent</a:t>
            </a:r>
            <a:r>
              <a:rPr lang="en-GB" sz="1100" b="0" i="0" u="none" strike="noStrike" cap="none" dirty="0">
                <a:solidFill>
                  <a:srgbClr val="000000"/>
                </a:solidFill>
                <a:effectLst/>
                <a:latin typeface="Arial"/>
                <a:ea typeface="Arial"/>
                <a:cs typeface="Arial"/>
                <a:sym typeface="Arial"/>
              </a:rPr>
              <a:t> avec un </a:t>
            </a:r>
            <a:r>
              <a:rPr lang="en-GB" sz="1100" b="0" i="0" u="none" strike="noStrike" cap="none" dirty="0" err="1">
                <a:solidFill>
                  <a:srgbClr val="000000"/>
                </a:solidFill>
                <a:effectLst/>
                <a:latin typeface="Arial"/>
                <a:ea typeface="Arial"/>
                <a:cs typeface="Arial"/>
                <a:sym typeface="Arial"/>
              </a:rPr>
              <a:t>taux</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faible</a:t>
            </a:r>
            <a:r>
              <a:rPr lang="en-GB" sz="1100" b="0" i="0" u="none" strike="noStrike" cap="none" dirty="0">
                <a:solidFill>
                  <a:srgbClr val="000000"/>
                </a:solidFill>
                <a:effectLst/>
                <a:latin typeface="Arial"/>
                <a:ea typeface="Arial"/>
                <a:cs typeface="Arial"/>
                <a:sym typeface="Arial"/>
              </a:rPr>
              <a:t> de complications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err="1">
                <a:solidFill>
                  <a:srgbClr val="000000"/>
                </a:solidFill>
                <a:effectLst/>
                <a:latin typeface="Arial"/>
                <a:ea typeface="Arial"/>
                <a:cs typeface="Arial"/>
                <a:sym typeface="Arial"/>
              </a:rPr>
              <a:t>elle</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facilite</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d'une</a:t>
            </a:r>
            <a:r>
              <a:rPr lang="en-GB" sz="1100" b="0" i="0" u="none" strike="noStrike" cap="none" dirty="0">
                <a:solidFill>
                  <a:srgbClr val="000000"/>
                </a:solidFill>
                <a:effectLst/>
                <a:latin typeface="Arial"/>
                <a:ea typeface="Arial"/>
                <a:cs typeface="Arial"/>
                <a:sym typeface="Arial"/>
              </a:rPr>
              <a:t> part </a:t>
            </a:r>
            <a:r>
              <a:rPr lang="en-GB" sz="1100" b="0" i="0" u="none" strike="noStrike" cap="none" dirty="0" err="1">
                <a:solidFill>
                  <a:srgbClr val="000000"/>
                </a:solidFill>
                <a:effectLst/>
                <a:latin typeface="Arial"/>
                <a:ea typeface="Arial"/>
                <a:cs typeface="Arial"/>
                <a:sym typeface="Arial"/>
              </a:rPr>
              <a:t>l'iléo</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anale</a:t>
            </a:r>
            <a:endParaRPr lang="en-GB"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0" i="0" u="none" strike="noStrike" cap="none" dirty="0" err="1">
                <a:solidFill>
                  <a:srgbClr val="000000"/>
                </a:solidFill>
                <a:effectLst/>
                <a:latin typeface="Arial"/>
                <a:ea typeface="Arial"/>
                <a:cs typeface="Arial"/>
                <a:sym typeface="Arial"/>
              </a:rPr>
              <a:t>d'autre</a:t>
            </a:r>
            <a:r>
              <a:rPr lang="en-GB" sz="1100" b="0" i="0" u="none" strike="noStrike" cap="none" dirty="0">
                <a:solidFill>
                  <a:srgbClr val="000000"/>
                </a:solidFill>
                <a:effectLst/>
                <a:latin typeface="Arial"/>
                <a:ea typeface="Arial"/>
                <a:cs typeface="Arial"/>
                <a:sym typeface="Arial"/>
              </a:rPr>
              <a:t> part le </a:t>
            </a:r>
            <a:r>
              <a:rPr lang="en-GB" sz="1100" b="0" i="0" u="none" strike="noStrike" cap="none" dirty="0" err="1">
                <a:solidFill>
                  <a:srgbClr val="000000"/>
                </a:solidFill>
                <a:effectLst/>
                <a:latin typeface="Arial"/>
                <a:ea typeface="Arial"/>
                <a:cs typeface="Arial"/>
                <a:sym typeface="Arial"/>
              </a:rPr>
              <a:t>rétablissement</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électif</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si</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iléo</a:t>
            </a:r>
            <a:r>
              <a:rPr lang="en-GB" sz="1100" b="0" i="0" u="none" strike="noStrike" cap="none" dirty="0">
                <a:solidFill>
                  <a:srgbClr val="000000"/>
                </a:solidFill>
                <a:effectLst/>
                <a:latin typeface="Arial"/>
                <a:ea typeface="Arial"/>
                <a:cs typeface="Arial"/>
                <a:sym typeface="Arial"/>
              </a:rPr>
              <a:t> </a:t>
            </a:r>
            <a:r>
              <a:rPr lang="en-GB" sz="1100" b="0" i="0" u="none" strike="noStrike" cap="none" dirty="0" err="1">
                <a:solidFill>
                  <a:srgbClr val="000000"/>
                </a:solidFill>
                <a:effectLst/>
                <a:latin typeface="Arial"/>
                <a:ea typeface="Arial"/>
                <a:cs typeface="Arial"/>
                <a:sym typeface="Arial"/>
              </a:rPr>
              <a:t>rectale</a:t>
            </a:r>
            <a:r>
              <a:rPr lang="en-GB" sz="1100" b="0" i="0" u="none" strike="noStrike" cap="none" dirty="0">
                <a:solidFill>
                  <a:srgbClr val="000000"/>
                </a:solidFill>
                <a:effectLst/>
                <a:latin typeface="Arial"/>
                <a:ea typeface="Arial"/>
                <a:cs typeface="Arial"/>
                <a:sym typeface="Arial"/>
              </a:rPr>
              <a:t> </a:t>
            </a:r>
            <a:endParaRPr lang="en-GB"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37ab9539fbe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37ab9539fbe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FR" sz="1100" b="0" i="0" u="none" strike="noStrike" cap="none" dirty="0">
                <a:solidFill>
                  <a:srgbClr val="000000"/>
                </a:solidFill>
                <a:effectLst/>
                <a:latin typeface="Arial"/>
                <a:ea typeface="Arial"/>
                <a:cs typeface="Arial"/>
                <a:sym typeface="Arial"/>
              </a:rPr>
              <a:t>Pour couper le côlon, il faut déjà bien le libérer pour qu’il monte jusque dans la future stomie en FID en préservant le tronc des sigmoïdiennes.</a:t>
            </a:r>
          </a:p>
          <a:p>
            <a:r>
              <a:rPr lang="en-FR" sz="1100" b="0" i="0" u="none" strike="noStrike" cap="none" dirty="0">
                <a:solidFill>
                  <a:srgbClr val="000000"/>
                </a:solidFill>
                <a:effectLst/>
                <a:latin typeface="Arial"/>
                <a:ea typeface="Arial"/>
                <a:cs typeface="Arial"/>
                <a:sym typeface="Arial"/>
              </a:rPr>
              <a:t>Section : au ras de la peau, sans tension, en faisant très attention à ne pas coincer le mésentère en sortant le côlon. </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a:extLst>
            <a:ext uri="{FF2B5EF4-FFF2-40B4-BE49-F238E27FC236}">
              <a16:creationId xmlns:a16="http://schemas.microsoft.com/office/drawing/2014/main" id="{BC891BD2-D09E-0D59-73DE-9FA2765AF0A0}"/>
            </a:ext>
          </a:extLst>
        </p:cNvPr>
        <p:cNvGrpSpPr/>
        <p:nvPr/>
      </p:nvGrpSpPr>
      <p:grpSpPr>
        <a:xfrm>
          <a:off x="0" y="0"/>
          <a:ext cx="0" cy="0"/>
          <a:chOff x="0" y="0"/>
          <a:chExt cx="0" cy="0"/>
        </a:xfrm>
      </p:grpSpPr>
      <p:sp>
        <p:nvSpPr>
          <p:cNvPr id="396" name="Google Shape;396;g37ab9539fbe_0_213:notes">
            <a:extLst>
              <a:ext uri="{FF2B5EF4-FFF2-40B4-BE49-F238E27FC236}">
                <a16:creationId xmlns:a16="http://schemas.microsoft.com/office/drawing/2014/main" id="{B1189427-BFA1-F4FA-6290-D67C4A9B39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37ab9539fbe_0_213:notes">
            <a:extLst>
              <a:ext uri="{FF2B5EF4-FFF2-40B4-BE49-F238E27FC236}">
                <a16:creationId xmlns:a16="http://schemas.microsoft.com/office/drawing/2014/main" id="{CE981579-E2AE-E7E9-FBF4-6EFEA90703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FR" sz="1100" b="0" i="0" u="none" strike="noStrike" cap="none" dirty="0">
                <a:solidFill>
                  <a:srgbClr val="000000"/>
                </a:solidFill>
                <a:effectLst/>
                <a:latin typeface="Arial"/>
                <a:ea typeface="Arial"/>
                <a:cs typeface="Arial"/>
                <a:sym typeface="Arial"/>
              </a:rPr>
              <a:t>Voie d’abord recommandée : coelioscopie, diminue la morbidité et l’impact de la séquence sur la fertilité </a:t>
            </a:r>
            <a:br>
              <a:rPr lang="en-FR" sz="1100" b="0" i="0" u="none" strike="noStrike" cap="none" dirty="0">
                <a:solidFill>
                  <a:srgbClr val="000000"/>
                </a:solidFill>
                <a:effectLst/>
                <a:latin typeface="Arial"/>
                <a:ea typeface="Arial"/>
                <a:cs typeface="Arial"/>
                <a:sym typeface="Arial"/>
              </a:rPr>
            </a:b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FR" sz="1100" b="0" i="0" u="none" strike="noStrike" cap="none" dirty="0">
                <a:solidFill>
                  <a:srgbClr val="000000"/>
                </a:solidFill>
                <a:effectLst/>
                <a:latin typeface="Arial"/>
                <a:cs typeface="Arial"/>
                <a:sym typeface="Arial"/>
              </a:rPr>
              <a:t>Robot : faisable, bénéfices en évaluation</a:t>
            </a:r>
            <a:endParaRPr dirty="0"/>
          </a:p>
        </p:txBody>
      </p:sp>
    </p:spTree>
    <p:extLst>
      <p:ext uri="{BB962C8B-B14F-4D97-AF65-F5344CB8AC3E}">
        <p14:creationId xmlns:p14="http://schemas.microsoft.com/office/powerpoint/2010/main" val="42392355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a:extLst>
            <a:ext uri="{FF2B5EF4-FFF2-40B4-BE49-F238E27FC236}">
              <a16:creationId xmlns:a16="http://schemas.microsoft.com/office/drawing/2014/main" id="{75CCF876-B5A5-A9B1-5374-F3C9DE2B0064}"/>
            </a:ext>
          </a:extLst>
        </p:cNvPr>
        <p:cNvGrpSpPr/>
        <p:nvPr/>
      </p:nvGrpSpPr>
      <p:grpSpPr>
        <a:xfrm>
          <a:off x="0" y="0"/>
          <a:ext cx="0" cy="0"/>
          <a:chOff x="0" y="0"/>
          <a:chExt cx="0" cy="0"/>
        </a:xfrm>
      </p:grpSpPr>
      <p:sp>
        <p:nvSpPr>
          <p:cNvPr id="396" name="Google Shape;396;g37ab9539fbe_0_213:notes">
            <a:extLst>
              <a:ext uri="{FF2B5EF4-FFF2-40B4-BE49-F238E27FC236}">
                <a16:creationId xmlns:a16="http://schemas.microsoft.com/office/drawing/2014/main" id="{8B972265-7B14-FF75-91DB-7A594C758C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37ab9539fbe_0_213:notes">
            <a:extLst>
              <a:ext uri="{FF2B5EF4-FFF2-40B4-BE49-F238E27FC236}">
                <a16:creationId xmlns:a16="http://schemas.microsoft.com/office/drawing/2014/main" id="{56B5E7EF-DFE1-3B60-D4BD-3856C0F6B9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FR" sz="1100" b="0" i="0" u="none" strike="noStrike" cap="none" dirty="0">
                <a:solidFill>
                  <a:srgbClr val="000000"/>
                </a:solidFill>
                <a:effectLst/>
                <a:latin typeface="Arial"/>
                <a:ea typeface="Arial"/>
                <a:cs typeface="Arial"/>
                <a:sym typeface="Arial"/>
              </a:rPr>
              <a:t>Rétablissement : </a:t>
            </a:r>
          </a:p>
          <a:p>
            <a:pPr lvl="1"/>
            <a:r>
              <a:rPr lang="en-FR" sz="1100" b="0" i="0" u="none" strike="noStrike" cap="none" dirty="0">
                <a:solidFill>
                  <a:srgbClr val="000000"/>
                </a:solidFill>
                <a:effectLst/>
                <a:latin typeface="Arial"/>
                <a:ea typeface="Arial"/>
                <a:cs typeface="Arial"/>
                <a:sym typeface="Arial"/>
              </a:rPr>
              <a:t>électif : avantage de l'iléosigmoïdostomie</a:t>
            </a:r>
          </a:p>
          <a:p>
            <a:pPr lvl="1"/>
            <a:r>
              <a:rPr lang="en-FR" sz="1100" b="0" i="0" u="none" strike="noStrike" cap="none" dirty="0">
                <a:solidFill>
                  <a:srgbClr val="000000"/>
                </a:solidFill>
                <a:effectLst/>
                <a:latin typeface="Arial"/>
                <a:ea typeface="Arial"/>
                <a:cs typeface="Arial"/>
                <a:sym typeface="Arial"/>
              </a:rPr>
              <a:t>et en cas de proctectomie secondaire</a:t>
            </a:r>
          </a:p>
          <a:p>
            <a:pPr lvl="2"/>
            <a:r>
              <a:rPr lang="en-FR" sz="1100" b="0" i="0" u="none" strike="noStrike" cap="none" dirty="0">
                <a:solidFill>
                  <a:srgbClr val="000000"/>
                </a:solidFill>
                <a:effectLst/>
                <a:latin typeface="Arial"/>
                <a:ea typeface="Arial"/>
                <a:cs typeface="Arial"/>
                <a:sym typeface="Arial"/>
              </a:rPr>
              <a:t>on avait 2 options jusqu’à y a pas si longtemps </a:t>
            </a:r>
          </a:p>
          <a:p>
            <a:pPr lvl="2"/>
            <a:r>
              <a:rPr lang="en-FR" sz="1100" b="0" i="0" u="none" strike="noStrike" cap="none" dirty="0">
                <a:solidFill>
                  <a:srgbClr val="000000"/>
                </a:solidFill>
                <a:effectLst/>
                <a:latin typeface="Arial"/>
                <a:ea typeface="Arial"/>
                <a:cs typeface="Arial"/>
                <a:sym typeface="Arial"/>
              </a:rPr>
              <a:t>AIA sans iléostomie de protection dont on a vu mardi avec les résultats de l’essai IDEAL que c’était une mauvaise stratégie</a:t>
            </a:r>
          </a:p>
          <a:p>
            <a:pPr lvl="2"/>
            <a:r>
              <a:rPr lang="en-FR" sz="1100" b="0" i="0" u="none" strike="noStrike" cap="none" dirty="0">
                <a:solidFill>
                  <a:srgbClr val="000000"/>
                </a:solidFill>
                <a:effectLst/>
                <a:latin typeface="Arial"/>
                <a:ea typeface="Arial"/>
                <a:cs typeface="Arial"/>
                <a:sym typeface="Arial"/>
              </a:rPr>
              <a:t>=&gt; Avec iléostomie de protection</a:t>
            </a:r>
          </a:p>
          <a:p>
            <a:pPr lvl="2"/>
            <a:r>
              <a:rPr lang="en-FR" sz="1100" b="0" i="0" u="none" strike="noStrike" cap="none" dirty="0">
                <a:solidFill>
                  <a:srgbClr val="000000"/>
                </a:solidFill>
                <a:effectLst/>
                <a:latin typeface="Arial"/>
                <a:ea typeface="Arial"/>
                <a:cs typeface="Arial"/>
                <a:sym typeface="Arial"/>
              </a:rPr>
              <a:t>puis fermeture iléo dans un 3e temps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401793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37dad332c3d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37dad332c3d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FR" sz="1100" b="0" i="0" u="none" strike="noStrike" cap="none" dirty="0">
                <a:solidFill>
                  <a:srgbClr val="000000"/>
                </a:solidFill>
                <a:effectLst/>
                <a:latin typeface="Arial"/>
                <a:ea typeface="Arial"/>
                <a:cs typeface="Arial"/>
                <a:sym typeface="Arial"/>
              </a:rPr>
              <a:t>Pour illustrer les pratiques, nous allons maintenant présenter une cohorte de patients tous opérés d’une colectomie subtotale pour colite aiguë grave, 37 patients entre 2014 et 2024 dans 2 centres participants</a:t>
            </a:r>
          </a:p>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37ec62c3981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37ec62c398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FR" sz="1100" b="0" i="0" u="none" strike="noStrike" cap="none" dirty="0">
                <a:solidFill>
                  <a:srgbClr val="000000"/>
                </a:solidFill>
                <a:effectLst/>
                <a:latin typeface="Arial"/>
                <a:ea typeface="Arial"/>
                <a:cs typeface="Arial"/>
                <a:sym typeface="Arial"/>
              </a:rPr>
              <a:t>Concernant les caractéristiques initiales : Âge médian 47 ans, peu comorbides, majoritairement rectocolite hémorragiqe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FR" sz="1100" b="0" i="0" u="none" strike="noStrike" cap="none" dirty="0">
                <a:solidFill>
                  <a:srgbClr val="000000"/>
                </a:solidFill>
                <a:effectLst/>
                <a:latin typeface="Arial"/>
                <a:ea typeface="Arial"/>
                <a:cs typeface="Arial"/>
                <a:sym typeface="Arial"/>
              </a:rPr>
              <a:t>Avec une présentation initialement compliquée dans 16% des cas et le plus fréquemment un SIB et une hypoalbuminémie associés</a:t>
            </a:r>
          </a:p>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37dd1796a13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37dd1796a13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FR" sz="1100" b="0" i="0" u="none" strike="noStrike" cap="none" dirty="0">
                <a:solidFill>
                  <a:srgbClr val="000000"/>
                </a:solidFill>
                <a:effectLst/>
                <a:latin typeface="Arial"/>
                <a:ea typeface="Arial"/>
                <a:cs typeface="Arial"/>
                <a:sym typeface="Arial"/>
              </a:rPr>
              <a:t>Voici un graphique qui représente les lignes de traitements successives</a:t>
            </a:r>
          </a:p>
          <a:p>
            <a:r>
              <a:rPr lang="en-FR" sz="1100" b="0" i="0" u="none" strike="noStrike" cap="none" dirty="0">
                <a:solidFill>
                  <a:srgbClr val="000000"/>
                </a:solidFill>
                <a:effectLst/>
                <a:latin typeface="Arial"/>
                <a:ea typeface="Arial"/>
                <a:cs typeface="Arial"/>
                <a:sym typeface="Arial"/>
              </a:rPr>
              <a:t>83% de CTC en première ligne, 16% de chirurgie</a:t>
            </a:r>
          </a:p>
          <a:p>
            <a:r>
              <a:rPr lang="en-FR" sz="1100" b="0" i="0" u="none" strike="noStrike" cap="none" dirty="0">
                <a:solidFill>
                  <a:srgbClr val="000000"/>
                </a:solidFill>
                <a:effectLst/>
                <a:latin typeface="Arial"/>
                <a:ea typeface="Arial"/>
                <a:cs typeface="Arial"/>
                <a:sym typeface="Arial"/>
              </a:rPr>
              <a:t>Deuxième linge: majorité infliximab, 25% de chirurgie</a:t>
            </a:r>
          </a:p>
          <a:p>
            <a:r>
              <a:rPr lang="en-FR" sz="1100" b="0" i="0" u="none" strike="noStrike" cap="none" dirty="0">
                <a:solidFill>
                  <a:srgbClr val="000000"/>
                </a:solidFill>
                <a:effectLst/>
                <a:latin typeface="Arial"/>
                <a:ea typeface="Arial"/>
                <a:cs typeface="Arial"/>
                <a:sym typeface="Arial"/>
              </a:rPr>
              <a:t>très peu de Ciclosporine : 3%. 3% de nouvelles biothérapies</a:t>
            </a:r>
          </a:p>
          <a:p>
            <a:endParaRPr lang="en-FR" sz="1100" b="0" i="0" u="none" strike="noStrike" cap="none" dirty="0">
              <a:solidFill>
                <a:srgbClr val="000000"/>
              </a:solidFill>
              <a:effectLst/>
              <a:latin typeface="Arial"/>
              <a:ea typeface="Arial"/>
              <a:cs typeface="Arial"/>
              <a:sym typeface="Arial"/>
            </a:endParaRPr>
          </a:p>
          <a:p>
            <a:endParaRPr lang="en-FR" sz="1100" b="0" i="0" u="none" strike="noStrike" cap="none" dirty="0">
              <a:solidFill>
                <a:srgbClr val="000000"/>
              </a:solidFill>
              <a:effectLst/>
              <a:latin typeface="Arial"/>
              <a:ea typeface="Arial"/>
              <a:cs typeface="Arial"/>
              <a:sym typeface="Arial"/>
            </a:endParaRPr>
          </a:p>
          <a:p>
            <a:r>
              <a:rPr lang="en-FR" sz="1100" b="0" i="0" u="none" strike="noStrike" cap="none" dirty="0">
                <a:solidFill>
                  <a:srgbClr val="000000"/>
                </a:solidFill>
                <a:effectLst/>
                <a:latin typeface="Arial"/>
                <a:ea typeface="Arial"/>
                <a:cs typeface="Arial"/>
                <a:sym typeface="Arial"/>
              </a:rPr>
              <a:t>3e ligne : surtout chirurgie, mais aussi 17% de ciclosporine</a:t>
            </a:r>
          </a:p>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37ef7ec078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37ef7ec078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FR" sz="1100" b="0" i="0" u="none" strike="noStrike" cap="none" dirty="0">
                <a:solidFill>
                  <a:srgbClr val="000000"/>
                </a:solidFill>
                <a:effectLst/>
                <a:latin typeface="Arial"/>
                <a:ea typeface="Arial"/>
                <a:cs typeface="Arial"/>
                <a:sym typeface="Arial"/>
              </a:rPr>
              <a:t>Les patients ont tous été opérés d’une CST, 80% coelio avec 6% de conversion, 95% confection d'une iléosigmoïdostomie</a:t>
            </a:r>
            <a:br>
              <a:rPr lang="en-FR" sz="1100" b="0" i="0" u="none" strike="noStrike" cap="none" dirty="0">
                <a:solidFill>
                  <a:srgbClr val="000000"/>
                </a:solidFill>
                <a:effectLst/>
                <a:latin typeface="Arial"/>
                <a:ea typeface="Arial"/>
                <a:cs typeface="Arial"/>
                <a:sym typeface="Arial"/>
              </a:rPr>
            </a:br>
            <a:r>
              <a:rPr lang="en-FR" sz="1100" b="0" i="0" u="none" strike="noStrike" cap="none" dirty="0">
                <a:solidFill>
                  <a:srgbClr val="000000"/>
                </a:solidFill>
                <a:effectLst/>
                <a:latin typeface="Arial"/>
                <a:ea typeface="Arial"/>
                <a:cs typeface="Arial"/>
                <a:sym typeface="Arial"/>
              </a:rPr>
              <a:t>Omentectomie dans 22% et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FR" sz="1100" b="0" i="0" u="none" strike="noStrike" cap="none" dirty="0">
                <a:solidFill>
                  <a:srgbClr val="000000"/>
                </a:solidFill>
                <a:effectLst/>
                <a:latin typeface="Arial"/>
                <a:ea typeface="Arial"/>
                <a:cs typeface="Arial"/>
                <a:sym typeface="Arial"/>
              </a:rPr>
              <a:t>2 plaie coliques peropératoires </a:t>
            </a:r>
          </a:p>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3807ef089d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3807ef089d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Et quand on regarde un peu les </a:t>
            </a:r>
            <a:r>
              <a:rPr lang="fr-FR" sz="1100" b="0" i="0" u="none" strike="noStrike" cap="none" dirty="0" err="1">
                <a:solidFill>
                  <a:srgbClr val="000000"/>
                </a:solidFill>
                <a:effectLst/>
                <a:latin typeface="Arial"/>
                <a:ea typeface="Arial"/>
                <a:cs typeface="Arial"/>
                <a:sym typeface="Arial"/>
              </a:rPr>
              <a:t>trajectoirs</a:t>
            </a:r>
            <a:r>
              <a:rPr lang="fr-FR" sz="1100" b="0" i="0" u="none" strike="noStrike" cap="none" dirty="0">
                <a:solidFill>
                  <a:srgbClr val="000000"/>
                </a:solidFill>
                <a:effectLst/>
                <a:latin typeface="Arial"/>
                <a:ea typeface="Arial"/>
                <a:cs typeface="Arial"/>
                <a:sym typeface="Arial"/>
              </a:rPr>
              <a:t> préopératoires des patients opérés, sur les 37 y en a 15 dont une amélioration de l’état par le traitement médical a permis une sortie pendant le traitement de la CAG,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mais ce sont des patients qui ont finalement été réadmis et opérés</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37ef7ec0780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37ef7ec0780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Colite aiguë grave « refroidie » : traitement médical permet de « passer un cap » mais finalement </a:t>
            </a:r>
            <a:r>
              <a:rPr lang="fr-FR" sz="1100" b="0" i="0" u="none" strike="noStrike" cap="none" dirty="0" err="1">
                <a:solidFill>
                  <a:srgbClr val="000000"/>
                </a:solidFill>
                <a:effectLst/>
                <a:latin typeface="Arial"/>
                <a:ea typeface="Arial"/>
                <a:cs typeface="Arial"/>
                <a:sym typeface="Arial"/>
              </a:rPr>
              <a:t>persistnce</a:t>
            </a:r>
            <a:r>
              <a:rPr lang="fr-FR" sz="1100" b="0" i="0" u="none" strike="noStrike" cap="none" dirty="0">
                <a:solidFill>
                  <a:srgbClr val="000000"/>
                </a:solidFill>
                <a:effectLst/>
                <a:latin typeface="Arial"/>
                <a:ea typeface="Arial"/>
                <a:cs typeface="Arial"/>
                <a:sym typeface="Arial"/>
              </a:rPr>
              <a:t> ou recrudescence des symptômes font qu’ils sont opérés à terme</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7a2292e3c8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7a2292e3c8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Il y a 2 critères </a:t>
            </a:r>
            <a:r>
              <a:rPr lang="fr-FR" dirty="0" err="1"/>
              <a:t>diagnotics</a:t>
            </a:r>
            <a:r>
              <a:rPr lang="fr-FR" dirty="0"/>
              <a:t> : </a:t>
            </a:r>
            <a:br>
              <a:rPr lang="fr-FR" dirty="0"/>
            </a:br>
            <a:r>
              <a:rPr lang="fr-FR" dirty="0"/>
              <a:t>- </a:t>
            </a:r>
            <a:r>
              <a:rPr lang="fr-FR" sz="1100" b="1" i="0" u="none" strike="noStrike" cap="none" dirty="0">
                <a:solidFill>
                  <a:srgbClr val="000000"/>
                </a:solidFill>
                <a:effectLst/>
                <a:latin typeface="Arial"/>
                <a:ea typeface="Arial"/>
                <a:cs typeface="Arial"/>
                <a:sym typeface="Arial"/>
              </a:rPr>
              <a:t>TRUE LOVE qui associe un critère majeur : AU MOINS 6 évacuation sanglantes</a:t>
            </a:r>
            <a:br>
              <a:rPr lang="fr-FR" sz="1100" b="1" i="0" u="none" strike="noStrike" cap="none" dirty="0">
                <a:solidFill>
                  <a:srgbClr val="000000"/>
                </a:solidFill>
                <a:effectLst/>
                <a:latin typeface="Arial"/>
                <a:ea typeface="Arial"/>
                <a:cs typeface="Arial"/>
                <a:sym typeface="Arial"/>
              </a:rPr>
            </a:br>
            <a:r>
              <a:rPr lang="fr-FR" sz="1100" b="1" i="0" u="none" strike="noStrike" cap="none" dirty="0">
                <a:solidFill>
                  <a:srgbClr val="000000"/>
                </a:solidFill>
                <a:effectLst/>
                <a:latin typeface="Arial"/>
                <a:ea typeface="Arial"/>
                <a:cs typeface="Arial"/>
                <a:sym typeface="Arial"/>
              </a:rPr>
              <a:t>+ mineur : fièvre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1" i="0" u="none" strike="noStrike" cap="none" dirty="0">
                <a:solidFill>
                  <a:srgbClr val="000000"/>
                </a:solidFill>
                <a:effectLst/>
                <a:latin typeface="Arial"/>
                <a:ea typeface="Arial"/>
                <a:cs typeface="Arial"/>
                <a:sym typeface="Arial"/>
              </a:rPr>
              <a:t>modifiés car comportait la vitesse de sédimentation initialement</a:t>
            </a:r>
            <a:endParaRPr lang="en-FR" sz="1100" b="0" i="0" u="none" strike="noStrike" cap="none" dirty="0">
              <a:solidFill>
                <a:srgbClr val="000000"/>
              </a:solidFill>
              <a:effectLst/>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37ec62c3981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37ec62c3981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0" i="0" u="none" strike="noStrike" cap="none" dirty="0">
                <a:solidFill>
                  <a:srgbClr val="000000"/>
                </a:solidFill>
                <a:effectLst/>
                <a:latin typeface="Arial"/>
                <a:ea typeface="Arial"/>
                <a:cs typeface="Arial"/>
                <a:sym typeface="Arial"/>
              </a:rPr>
              <a:t>Voici une courbe qui représente chez les patients sortis, le délai entre sortie et réadmission, en médiane de 34 jours.</a:t>
            </a:r>
            <a:r>
              <a:rPr lang="en-FR" dirty="0">
                <a:effectLst/>
              </a:rPr>
              <a:t> </a:t>
            </a: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37ec62c3981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37ec62c3981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Si on compare ces deux populations, pas vraiment de différence sur les caractéristiques initiales en dehors du fait que les formes compliquées sont forcément opérés tôt </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 </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380923b87c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380923b87c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Ensuite on regarde la trajectoire de ces patients au cours du traitement de la CAG. </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Les patients qui avaient une colite aiguë grave « refroidie » avait significativement +</a:t>
            </a:r>
            <a:r>
              <a:rPr lang="fr-FR" sz="1100" b="0" i="0" u="none" strike="noStrike" cap="none" dirty="0" err="1">
                <a:solidFill>
                  <a:srgbClr val="000000"/>
                </a:solidFill>
                <a:effectLst/>
                <a:latin typeface="Arial"/>
                <a:ea typeface="Arial"/>
                <a:cs typeface="Arial"/>
                <a:sym typeface="Arial"/>
              </a:rPr>
              <a:t>fréquemement</a:t>
            </a:r>
            <a:r>
              <a:rPr lang="fr-FR" sz="1100" b="0" i="0" u="none" strike="noStrike" cap="none" dirty="0">
                <a:solidFill>
                  <a:srgbClr val="000000"/>
                </a:solidFill>
                <a:effectLst/>
                <a:latin typeface="Arial"/>
                <a:ea typeface="Arial"/>
                <a:cs typeface="Arial"/>
                <a:sym typeface="Arial"/>
              </a:rPr>
              <a:t> 3 lignes de traitement avant la chirurgie, </a:t>
            </a:r>
          </a:p>
          <a:p>
            <a:r>
              <a:rPr lang="fr-FR" sz="1100" b="0" i="0" u="none" strike="noStrike" cap="none" dirty="0">
                <a:solidFill>
                  <a:srgbClr val="000000"/>
                </a:solidFill>
                <a:effectLst/>
                <a:latin typeface="Arial"/>
                <a:ea typeface="Arial"/>
                <a:cs typeface="Arial"/>
                <a:sym typeface="Arial"/>
              </a:rPr>
              <a:t>avec un délai plus long entre le début des symptômes et la chirurgie.</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3807ef089d4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3807ef089d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Et les résultats post op sont différents : analyses pas significatives du fait des faibles effectifs mais y a quand même des tendances : </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 de morbidité 90 vs 60%</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 de réinterventions</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 de complications médicales</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 de durée d’</a:t>
            </a:r>
            <a:r>
              <a:rPr lang="fr-FR" sz="1100" b="0" i="0" u="none" strike="noStrike" cap="none" dirty="0" err="1">
                <a:solidFill>
                  <a:srgbClr val="000000"/>
                </a:solidFill>
                <a:effectLst/>
                <a:latin typeface="Arial"/>
                <a:ea typeface="Arial"/>
                <a:cs typeface="Arial"/>
                <a:sym typeface="Arial"/>
              </a:rPr>
              <a:t>hospit</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37ec62c3981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37ec62c3981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Donc ce qu'on observe c’est que les patients qu’aveint colite aiguë grave « refroidie médicalement » étaient opérés + tard avec une morbidité + importante</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a:extLst>
            <a:ext uri="{FF2B5EF4-FFF2-40B4-BE49-F238E27FC236}">
              <a16:creationId xmlns:a16="http://schemas.microsoft.com/office/drawing/2014/main" id="{2AD3D44E-2EDD-54B0-93A1-D85E6E90BB28}"/>
            </a:ext>
          </a:extLst>
        </p:cNvPr>
        <p:cNvGrpSpPr/>
        <p:nvPr/>
      </p:nvGrpSpPr>
      <p:grpSpPr>
        <a:xfrm>
          <a:off x="0" y="0"/>
          <a:ext cx="0" cy="0"/>
          <a:chOff x="0" y="0"/>
          <a:chExt cx="0" cy="0"/>
        </a:xfrm>
      </p:grpSpPr>
      <p:sp>
        <p:nvSpPr>
          <p:cNvPr id="619" name="Google Shape;619;g37ec62c3981_0_372:notes">
            <a:extLst>
              <a:ext uri="{FF2B5EF4-FFF2-40B4-BE49-F238E27FC236}">
                <a16:creationId xmlns:a16="http://schemas.microsoft.com/office/drawing/2014/main" id="{BFE81282-5575-2BBC-21BF-2E4ECDD86A9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37ec62c3981_0_372:notes">
            <a:extLst>
              <a:ext uri="{FF2B5EF4-FFF2-40B4-BE49-F238E27FC236}">
                <a16:creationId xmlns:a16="http://schemas.microsoft.com/office/drawing/2014/main" id="{A9678668-2C62-BF23-F366-74CD49062C4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Une hypothèse, c'est que l'allongement du délai entre symptômes et chirurgie c'est lié en partie à l’augmentation du nombre lignes successives de traitement médical</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339331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a:extLst>
            <a:ext uri="{FF2B5EF4-FFF2-40B4-BE49-F238E27FC236}">
              <a16:creationId xmlns:a16="http://schemas.microsoft.com/office/drawing/2014/main" id="{7FC7F7A1-5BC4-E109-A8C1-6C694103BA92}"/>
            </a:ext>
          </a:extLst>
        </p:cNvPr>
        <p:cNvGrpSpPr/>
        <p:nvPr/>
      </p:nvGrpSpPr>
      <p:grpSpPr>
        <a:xfrm>
          <a:off x="0" y="0"/>
          <a:ext cx="0" cy="0"/>
          <a:chOff x="0" y="0"/>
          <a:chExt cx="0" cy="0"/>
        </a:xfrm>
      </p:grpSpPr>
      <p:sp>
        <p:nvSpPr>
          <p:cNvPr id="619" name="Google Shape;619;g37ec62c3981_0_372:notes">
            <a:extLst>
              <a:ext uri="{FF2B5EF4-FFF2-40B4-BE49-F238E27FC236}">
                <a16:creationId xmlns:a16="http://schemas.microsoft.com/office/drawing/2014/main" id="{B001BA4B-0066-B8AE-1196-418E6B8D42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37ec62c3981_0_372:notes">
            <a:extLst>
              <a:ext uri="{FF2B5EF4-FFF2-40B4-BE49-F238E27FC236}">
                <a16:creationId xmlns:a16="http://schemas.microsoft.com/office/drawing/2014/main" id="{6AEF10C7-4512-AAA7-27AC-C82B5A937A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Et donc on peut se demander s’il existe des facteurs qui permettent de prédire le risque d’échec du traitement de médical, et donc font considérer la colectomie plus tôt dans la séquence thérapeutique</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434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380923b87c6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380923b87c6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Une revue de la littérature parue en 2024 regroupe tous les papiers sortis sur ce sujet, y a plusieurs outils d'aides à la décision qui permettent de prédire le succès ou non du traitement, et incluent classiquement</a:t>
            </a:r>
            <a:br>
              <a:rPr lang="fr-FR" sz="1100" b="0" i="0" u="none" strike="noStrike" cap="none" dirty="0">
                <a:solidFill>
                  <a:srgbClr val="000000"/>
                </a:solidFill>
                <a:effectLst/>
                <a:latin typeface="Arial"/>
                <a:ea typeface="Arial"/>
                <a:cs typeface="Arial"/>
                <a:sym typeface="Arial"/>
              </a:rPr>
            </a:b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Hypoalbuminémie</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err="1">
                <a:solidFill>
                  <a:srgbClr val="000000"/>
                </a:solidFill>
                <a:effectLst/>
                <a:latin typeface="Arial"/>
                <a:ea typeface="Arial"/>
                <a:cs typeface="Arial"/>
                <a:sym typeface="Arial"/>
              </a:rPr>
              <a:t>Ttt</a:t>
            </a:r>
            <a:r>
              <a:rPr lang="fr-FR" sz="1100" b="0" i="0" u="none" strike="noStrike" cap="none" dirty="0">
                <a:solidFill>
                  <a:srgbClr val="000000"/>
                </a:solidFill>
                <a:effectLst/>
                <a:latin typeface="Arial"/>
                <a:ea typeface="Arial"/>
                <a:cs typeface="Arial"/>
                <a:sym typeface="Arial"/>
              </a:rPr>
              <a:t> de fond </a:t>
            </a:r>
            <a:r>
              <a:rPr lang="fr-FR" sz="1100" b="0" i="0" u="none" strike="noStrike" cap="none" dirty="0" err="1">
                <a:solidFill>
                  <a:srgbClr val="000000"/>
                </a:solidFill>
                <a:effectLst/>
                <a:latin typeface="Arial"/>
                <a:ea typeface="Arial"/>
                <a:cs typeface="Arial"/>
                <a:sym typeface="Arial"/>
              </a:rPr>
              <a:t>preop</a:t>
            </a:r>
            <a:r>
              <a:rPr lang="fr-FR" sz="1100" b="0" i="0" u="none" strike="noStrike" cap="none" dirty="0">
                <a:solidFill>
                  <a:srgbClr val="000000"/>
                </a:solidFill>
                <a:effectLst/>
                <a:latin typeface="Arial"/>
                <a:ea typeface="Arial"/>
                <a:cs typeface="Arial"/>
                <a:sym typeface="Arial"/>
              </a:rPr>
              <a:t> </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Age élevé</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err="1">
                <a:solidFill>
                  <a:srgbClr val="000000"/>
                </a:solidFill>
                <a:effectLst/>
                <a:latin typeface="Arial"/>
                <a:ea typeface="Arial"/>
                <a:cs typeface="Arial"/>
                <a:sym typeface="Arial"/>
              </a:rPr>
              <a:t>Sd</a:t>
            </a:r>
            <a:r>
              <a:rPr lang="fr-FR" sz="1100" b="0" i="0" u="none" strike="noStrike" cap="none" dirty="0">
                <a:solidFill>
                  <a:srgbClr val="000000"/>
                </a:solidFill>
                <a:effectLst/>
                <a:latin typeface="Arial"/>
                <a:ea typeface="Arial"/>
                <a:cs typeface="Arial"/>
                <a:sym typeface="Arial"/>
              </a:rPr>
              <a:t> </a:t>
            </a:r>
            <a:r>
              <a:rPr lang="fr-FR" sz="1100" b="0" i="0" u="none" strike="noStrike" cap="none" dirty="0" err="1">
                <a:solidFill>
                  <a:srgbClr val="000000"/>
                </a:solidFill>
                <a:effectLst/>
                <a:latin typeface="Arial"/>
                <a:ea typeface="Arial"/>
                <a:cs typeface="Arial"/>
                <a:sym typeface="Arial"/>
              </a:rPr>
              <a:t>inf</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CMV / Clostridium</a:t>
            </a:r>
            <a:endParaRPr lang="en-FR" sz="1100" b="0" i="0" u="none" strike="noStrike" cap="none" dirty="0">
              <a:solidFill>
                <a:srgbClr val="000000"/>
              </a:solidFill>
              <a:effectLst/>
              <a:latin typeface="Arial"/>
              <a:ea typeface="Arial"/>
              <a:cs typeface="Arial"/>
              <a:sym typeface="Arial"/>
            </a:endParaRPr>
          </a:p>
          <a:p>
            <a:pPr lvl="0"/>
            <a:r>
              <a:rPr lang="fr-FR" sz="1100" b="0" i="0" u="none" strike="noStrike" cap="none" dirty="0">
                <a:solidFill>
                  <a:srgbClr val="000000"/>
                </a:solidFill>
                <a:effectLst/>
                <a:latin typeface="Arial"/>
                <a:ea typeface="Arial"/>
                <a:cs typeface="Arial"/>
                <a:sym typeface="Arial"/>
              </a:rPr>
              <a:t>sévérité Lésions endoscopiques</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380923b87c6_0_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380923b87c6_0_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Par exemple, l'équipe de St Antoine avait développé un score en 4 points sur 270 patients qui prédisait le risque de colectomie à 1 an </a:t>
            </a:r>
          </a:p>
          <a:p>
            <a:r>
              <a:rPr lang="fr-FR" sz="1100" b="0" i="0" u="none" strike="noStrike" cap="none" dirty="0">
                <a:solidFill>
                  <a:srgbClr val="000000"/>
                </a:solidFill>
                <a:effectLst/>
                <a:latin typeface="Arial"/>
                <a:ea typeface="Arial"/>
                <a:cs typeface="Arial"/>
                <a:sym typeface="Arial"/>
              </a:rPr>
              <a:t>Avec simplement 4 facteurs :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FR" sz="1100" b="0" i="0" u="none" strike="noStrike" cap="none" dirty="0">
                <a:solidFill>
                  <a:srgbClr val="000000"/>
                </a:solidFill>
                <a:effectLst/>
                <a:latin typeface="Arial"/>
                <a:ea typeface="Arial"/>
                <a:cs typeface="Arial"/>
                <a:sym typeface="Arial"/>
              </a:rPr>
              <a:t>0% de colectomie si score 0</a:t>
            </a:r>
          </a:p>
          <a:p>
            <a:pPr lvl="1"/>
            <a:r>
              <a:rPr lang="fr-FR" sz="1100" b="0" i="0" u="none" strike="noStrike" cap="none" dirty="0">
                <a:solidFill>
                  <a:srgbClr val="000000"/>
                </a:solidFill>
                <a:effectLst/>
                <a:latin typeface="Arial"/>
                <a:ea typeface="Arial"/>
                <a:cs typeface="Arial"/>
                <a:sym typeface="Arial"/>
              </a:rPr>
              <a:t>100% de colectomie à 1 an si score à 4</a:t>
            </a:r>
          </a:p>
          <a:p>
            <a:r>
              <a:rPr lang="fr-FR" sz="1100" b="0" i="0" u="none" strike="noStrike" cap="none" dirty="0">
                <a:solidFill>
                  <a:srgbClr val="000000"/>
                </a:solidFill>
                <a:effectLst/>
                <a:latin typeface="Arial"/>
                <a:ea typeface="Arial"/>
                <a:cs typeface="Arial"/>
                <a:sym typeface="Arial"/>
              </a:rPr>
              <a:t> </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a:extLst>
            <a:ext uri="{FF2B5EF4-FFF2-40B4-BE49-F238E27FC236}">
              <a16:creationId xmlns:a16="http://schemas.microsoft.com/office/drawing/2014/main" id="{BC141011-603A-FE2D-570E-82495E0C0879}"/>
            </a:ext>
          </a:extLst>
        </p:cNvPr>
        <p:cNvGrpSpPr/>
        <p:nvPr/>
      </p:nvGrpSpPr>
      <p:grpSpPr>
        <a:xfrm>
          <a:off x="0" y="0"/>
          <a:ext cx="0" cy="0"/>
          <a:chOff x="0" y="0"/>
          <a:chExt cx="0" cy="0"/>
        </a:xfrm>
      </p:grpSpPr>
      <p:sp>
        <p:nvSpPr>
          <p:cNvPr id="676" name="Google Shape;676;g380923b87c6_0_502:notes">
            <a:extLst>
              <a:ext uri="{FF2B5EF4-FFF2-40B4-BE49-F238E27FC236}">
                <a16:creationId xmlns:a16="http://schemas.microsoft.com/office/drawing/2014/main" id="{FAF70121-6D35-A35D-57DA-DE0C367E43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380923b87c6_0_502:notes">
            <a:extLst>
              <a:ext uri="{FF2B5EF4-FFF2-40B4-BE49-F238E27FC236}">
                <a16:creationId xmlns:a16="http://schemas.microsoft.com/office/drawing/2014/main" id="{DE625AEF-AA2C-E200-09C7-771A9DBC1F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Et un article parue cet été rapporte l’utilisation du dosage sanguin de la clairance de l’infliximab pour adapter les doses, et aussi prédire la réponse et le risque de colectomie.</a:t>
            </a:r>
            <a:br>
              <a:rPr lang="fr-FR" sz="1100" b="0" i="0" u="none" strike="noStrike" cap="none" dirty="0">
                <a:solidFill>
                  <a:srgbClr val="000000"/>
                </a:solidFill>
                <a:effectLst/>
                <a:latin typeface="Arial"/>
                <a:ea typeface="Arial"/>
                <a:cs typeface="Arial"/>
                <a:sym typeface="Arial"/>
              </a:rPr>
            </a:br>
            <a:br>
              <a:rPr lang="fr-FR" sz="1100" b="0" i="0" u="none" strike="noStrike" cap="none" dirty="0">
                <a:solidFill>
                  <a:srgbClr val="000000"/>
                </a:solidFill>
                <a:effectLst/>
                <a:latin typeface="Arial"/>
                <a:ea typeface="Arial"/>
                <a:cs typeface="Arial"/>
                <a:sym typeface="Arial"/>
              </a:rPr>
            </a:br>
            <a:r>
              <a:rPr lang="fr-FR" sz="1100" b="0" i="0" u="none" strike="noStrike" cap="none" dirty="0">
                <a:solidFill>
                  <a:srgbClr val="000000"/>
                </a:solidFill>
                <a:effectLst/>
                <a:latin typeface="Arial"/>
                <a:ea typeface="Arial"/>
                <a:cs typeface="Arial"/>
                <a:sym typeface="Arial"/>
              </a:rPr>
              <a:t>Mais le problème c’est que c’est très souvent des scores d’aides à la décision pour la 2</a:t>
            </a:r>
            <a:r>
              <a:rPr lang="fr-FR" sz="1100" b="0" i="0" u="none" strike="noStrike" cap="none" baseline="30000" dirty="0">
                <a:solidFill>
                  <a:srgbClr val="000000"/>
                </a:solidFill>
                <a:effectLst/>
                <a:latin typeface="Arial"/>
                <a:ea typeface="Arial"/>
                <a:cs typeface="Arial"/>
                <a:sym typeface="Arial"/>
              </a:rPr>
              <a:t>e</a:t>
            </a:r>
            <a:r>
              <a:rPr lang="fr-FR" sz="1100" b="0" i="0" u="none" strike="noStrike" cap="none" dirty="0">
                <a:solidFill>
                  <a:srgbClr val="000000"/>
                </a:solidFill>
                <a:effectLst/>
                <a:latin typeface="Arial"/>
                <a:ea typeface="Arial"/>
                <a:cs typeface="Arial"/>
                <a:sym typeface="Arial"/>
              </a:rPr>
              <a:t> ligne de traitement donc juste après les corticoïdes (4 patients à SAT)</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 </a:t>
            </a:r>
            <a:endParaRPr lang="en-FR"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765187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80923b87c6_0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80923b87c6_0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Les seconds critères c'est un à un score de </a:t>
            </a:r>
            <a:r>
              <a:rPr lang="fr-FR" dirty="0" err="1"/>
              <a:t>Lichtiger</a:t>
            </a:r>
            <a:r>
              <a:rPr lang="fr-FR" dirty="0"/>
              <a:t> ≥ 10</a:t>
            </a:r>
            <a:br>
              <a:rPr lang="fr-FR" dirty="0"/>
            </a:br>
            <a:r>
              <a:rPr lang="fr-FR" dirty="0"/>
              <a:t>Nb selles / j ; nocturne ; % sang ; incontinence ; des douleurs spontanées ou provoquées ; un état général altéré et la nécessité de ralentisseurs du transit</a:t>
            </a:r>
          </a:p>
          <a:p>
            <a:pPr marL="0" lvl="0" indent="0" algn="l" rtl="0">
              <a:spcBef>
                <a:spcPts val="0"/>
              </a:spcBef>
              <a:spcAft>
                <a:spcPts val="0"/>
              </a:spcAft>
              <a:buNone/>
            </a:pPr>
            <a:endParaRPr lang="fr-FR" dirty="0"/>
          </a:p>
          <a:p>
            <a:pPr marL="0" lvl="0" indent="0" algn="l" rtl="0">
              <a:spcBef>
                <a:spcPts val="0"/>
              </a:spcBef>
              <a:spcAft>
                <a:spcPts val="0"/>
              </a:spcAft>
              <a:buNone/>
            </a:pPr>
            <a:r>
              <a:rPr lang="fr-FR" dirty="0"/>
              <a:t>a l'avantage de ne comporter que des critères cliniques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380923b87c6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380923b87c6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Pour la 3</a:t>
            </a:r>
            <a:r>
              <a:rPr lang="fr-FR" sz="1100" b="0" i="0" u="none" strike="noStrike" cap="none" baseline="30000" dirty="0">
                <a:solidFill>
                  <a:srgbClr val="000000"/>
                </a:solidFill>
                <a:effectLst/>
                <a:latin typeface="Arial"/>
                <a:ea typeface="Arial"/>
                <a:cs typeface="Arial"/>
                <a:sym typeface="Arial"/>
              </a:rPr>
              <a:t>e</a:t>
            </a:r>
            <a:r>
              <a:rPr lang="fr-FR" sz="1100" b="0" i="0" u="none" strike="noStrike" cap="none" dirty="0">
                <a:solidFill>
                  <a:srgbClr val="000000"/>
                </a:solidFill>
                <a:effectLst/>
                <a:latin typeface="Arial"/>
                <a:ea typeface="Arial"/>
                <a:cs typeface="Arial"/>
                <a:sym typeface="Arial"/>
              </a:rPr>
              <a:t> ligne,  la littérature est bcp plus pauvre on a des pistes sur les quelques cas la 3</a:t>
            </a:r>
            <a:r>
              <a:rPr lang="fr-FR" sz="1100" b="0" i="0" u="none" strike="noStrike" cap="none" baseline="30000" dirty="0">
                <a:solidFill>
                  <a:srgbClr val="000000"/>
                </a:solidFill>
                <a:effectLst/>
                <a:latin typeface="Arial"/>
                <a:ea typeface="Arial"/>
                <a:cs typeface="Arial"/>
                <a:sym typeface="Arial"/>
              </a:rPr>
              <a:t>e</a:t>
            </a:r>
            <a:r>
              <a:rPr lang="fr-FR" sz="1100" b="0" i="0" u="none" strike="noStrike" cap="none" dirty="0">
                <a:solidFill>
                  <a:srgbClr val="000000"/>
                </a:solidFill>
                <a:effectLst/>
                <a:latin typeface="Arial"/>
                <a:ea typeface="Arial"/>
                <a:cs typeface="Arial"/>
                <a:sym typeface="Arial"/>
              </a:rPr>
              <a:t> ligne marche moins bien </a:t>
            </a:r>
          </a:p>
          <a:p>
            <a:r>
              <a:rPr lang="fr-FR" sz="1100" b="0" i="0" u="none" strike="noStrike" cap="none" dirty="0">
                <a:solidFill>
                  <a:srgbClr val="000000"/>
                </a:solidFill>
                <a:effectLst/>
                <a:latin typeface="Arial"/>
                <a:ea typeface="Arial"/>
                <a:cs typeface="Arial"/>
                <a:sym typeface="Arial"/>
              </a:rPr>
              <a:t>Par exemple dans cette cohorte de 78 patients ayant eu une troisième ligne : les facteurs associés à une colectomie à 3 mois </a:t>
            </a:r>
          </a:p>
          <a:p>
            <a:pPr lvl="1"/>
            <a:r>
              <a:rPr lang="fr-FR" sz="1100" b="0" i="0" u="none" strike="noStrike" cap="none" dirty="0">
                <a:solidFill>
                  <a:srgbClr val="000000"/>
                </a:solidFill>
                <a:effectLst/>
                <a:latin typeface="Arial"/>
                <a:ea typeface="Arial"/>
                <a:cs typeface="Arial"/>
                <a:sym typeface="Arial"/>
              </a:rPr>
              <a:t>Sévérité des lésions endoscopiques à l'issue de la 2e ligne</a:t>
            </a:r>
          </a:p>
          <a:p>
            <a:pPr lvl="1"/>
            <a:r>
              <a:rPr lang="fr-FR" sz="1100" b="0" i="0" u="none" strike="noStrike" cap="none" dirty="0">
                <a:solidFill>
                  <a:srgbClr val="000000"/>
                </a:solidFill>
                <a:effectLst/>
                <a:latin typeface="Arial"/>
                <a:ea typeface="Arial"/>
                <a:cs typeface="Arial"/>
                <a:sym typeface="Arial"/>
              </a:rPr>
              <a:t>Âge avancé</a:t>
            </a:r>
          </a:p>
          <a:p>
            <a:pPr lvl="1"/>
            <a:r>
              <a:rPr lang="fr-FR" sz="1100" b="0" i="0" u="none" strike="noStrike" cap="none" dirty="0">
                <a:solidFill>
                  <a:srgbClr val="000000"/>
                </a:solidFill>
                <a:effectLst/>
                <a:latin typeface="Arial"/>
                <a:ea typeface="Arial"/>
                <a:cs typeface="Arial"/>
                <a:sym typeface="Arial"/>
              </a:rPr>
              <a:t>Échec précoce de la 3e ligne</a:t>
            </a:r>
          </a:p>
          <a:p>
            <a:pPr lvl="1"/>
            <a:r>
              <a:rPr lang="fr-FR" sz="1100" b="0" i="0" u="none" strike="noStrike" cap="none" dirty="0">
                <a:solidFill>
                  <a:srgbClr val="000000"/>
                </a:solidFill>
                <a:effectLst/>
                <a:latin typeface="Arial"/>
                <a:ea typeface="Arial"/>
                <a:cs typeface="Arial"/>
                <a:sym typeface="Arial"/>
              </a:rPr>
              <a:t>Ciclosporine utilisée en 3e ligne par rapport à l'infliximab (on a vu que les patients traités par une troisième ligne dans notre cohorte l'était majoritairement par ciclosporine)</a:t>
            </a:r>
          </a:p>
          <a:p>
            <a:pPr lvl="1"/>
            <a:endParaRPr lang="fr-FR" sz="1100" b="0" i="0" u="none" strike="noStrike" cap="none" dirty="0">
              <a:solidFill>
                <a:srgbClr val="000000"/>
              </a:solidFill>
              <a:effectLst/>
              <a:latin typeface="Arial"/>
              <a:ea typeface="Arial"/>
              <a:cs typeface="Arial"/>
              <a:sym typeface="Arial"/>
            </a:endParaRPr>
          </a:p>
          <a:p>
            <a:pPr lvl="1"/>
            <a:r>
              <a:rPr lang="fr-FR" sz="1100" b="0" i="0" u="none" strike="noStrike" cap="none" dirty="0">
                <a:solidFill>
                  <a:srgbClr val="000000"/>
                </a:solidFill>
                <a:effectLst/>
                <a:latin typeface="Arial"/>
                <a:ea typeface="Arial"/>
                <a:cs typeface="Arial"/>
                <a:sym typeface="Arial"/>
              </a:rPr>
              <a:t>Mais certains de ces facteurs associés à l'échec sont déterminés à posteriori, après avoir évalué la réponse au traitement. </a:t>
            </a:r>
          </a:p>
          <a:p>
            <a:pPr lvl="1"/>
            <a:endParaRPr lang="fr-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Mais pour la 3e ligne, il n'existe pas de score prédictif de la réponse</a:t>
            </a:r>
            <a:r>
              <a:rPr lang="en-FR" sz="1100" b="0" i="0" u="none" strike="noStrike" cap="none" dirty="0">
                <a:solidFill>
                  <a:srgbClr val="000000"/>
                </a:solidFill>
                <a:effectLst/>
                <a:latin typeface="Arial"/>
                <a:ea typeface="Arial"/>
                <a:cs typeface="Arial"/>
                <a:sym typeface="Arial"/>
              </a:rPr>
              <a:t> validé</a:t>
            </a:r>
            <a:r>
              <a:rPr lang="fr-FR" sz="1100" b="0" i="0" u="none" strike="noStrike" cap="none" dirty="0">
                <a:solidFill>
                  <a:srgbClr val="000000"/>
                </a:solidFill>
                <a:effectLst/>
                <a:latin typeface="Arial"/>
                <a:ea typeface="Arial"/>
                <a:cs typeface="Arial"/>
                <a:sym typeface="Arial"/>
              </a:rPr>
              <a:t> avant de la commencer </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a:extLst>
            <a:ext uri="{FF2B5EF4-FFF2-40B4-BE49-F238E27FC236}">
              <a16:creationId xmlns:a16="http://schemas.microsoft.com/office/drawing/2014/main" id="{ACCD0DB7-8015-B1E6-2B76-146088D35BDD}"/>
            </a:ext>
          </a:extLst>
        </p:cNvPr>
        <p:cNvGrpSpPr/>
        <p:nvPr/>
      </p:nvGrpSpPr>
      <p:grpSpPr>
        <a:xfrm>
          <a:off x="0" y="0"/>
          <a:ext cx="0" cy="0"/>
          <a:chOff x="0" y="0"/>
          <a:chExt cx="0" cy="0"/>
        </a:xfrm>
      </p:grpSpPr>
      <p:sp>
        <p:nvSpPr>
          <p:cNvPr id="175" name="Google Shape;175;g37a2afb7907_0_326:notes">
            <a:extLst>
              <a:ext uri="{FF2B5EF4-FFF2-40B4-BE49-F238E27FC236}">
                <a16:creationId xmlns:a16="http://schemas.microsoft.com/office/drawing/2014/main" id="{DFA2E692-1A30-7D8F-EF82-BE9896872D7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37a2afb7907_0_326:notes">
            <a:extLst>
              <a:ext uri="{FF2B5EF4-FFF2-40B4-BE49-F238E27FC236}">
                <a16:creationId xmlns:a16="http://schemas.microsoft.com/office/drawing/2014/main" id="{8915C719-2756-78A2-2401-399BDA005C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19100" lvl="0" indent="-285750">
              <a:lnSpc>
                <a:spcPct val="115000"/>
              </a:lnSpc>
              <a:buClr>
                <a:schemeClr val="dk1"/>
              </a:buClr>
              <a:buSzPts val="1500"/>
              <a:buFontTx/>
              <a:buChar char="-"/>
            </a:pPr>
            <a:r>
              <a:rPr lang="en-FR" sz="1100" dirty="0">
                <a:solidFill>
                  <a:schemeClr val="dk1"/>
                </a:solidFill>
                <a:latin typeface="Calibri"/>
                <a:ea typeface="Calibri"/>
                <a:cs typeface="Calibri"/>
                <a:sym typeface="Calibri"/>
              </a:rPr>
              <a:t>En résumé : </a:t>
            </a:r>
          </a:p>
          <a:p>
            <a:pPr marL="419100" lvl="0" indent="-285750">
              <a:lnSpc>
                <a:spcPct val="115000"/>
              </a:lnSpc>
              <a:buClr>
                <a:schemeClr val="dk1"/>
              </a:buClr>
              <a:buSzPts val="1500"/>
              <a:buFontTx/>
              <a:buChar char="-"/>
            </a:pPr>
            <a:r>
              <a:rPr lang="en-FR" sz="1100" dirty="0">
                <a:solidFill>
                  <a:schemeClr val="dk1"/>
                </a:solidFill>
                <a:latin typeface="Calibri"/>
                <a:ea typeface="Calibri"/>
                <a:cs typeface="Calibri"/>
                <a:sym typeface="Calibri"/>
              </a:rPr>
              <a:t>Colite aiguë grave : Fréquente, mortalité non négligeable</a:t>
            </a:r>
          </a:p>
          <a:p>
            <a:pPr marL="419100" lvl="0" indent="-285750">
              <a:lnSpc>
                <a:spcPct val="115000"/>
              </a:lnSpc>
              <a:buClr>
                <a:schemeClr val="dk1"/>
              </a:buClr>
              <a:buSzPts val="1500"/>
              <a:buFontTx/>
              <a:buChar char="-"/>
            </a:pPr>
            <a:r>
              <a:rPr lang="en-FR" sz="1100" dirty="0">
                <a:solidFill>
                  <a:schemeClr val="dk1"/>
                </a:solidFill>
                <a:latin typeface="Calibri"/>
                <a:ea typeface="Calibri"/>
                <a:cs typeface="Calibri"/>
                <a:sym typeface="Calibri"/>
              </a:rPr>
              <a:t>dont le traitement est chirurgical dans 15-30% des cas</a:t>
            </a:r>
          </a:p>
          <a:p>
            <a:pPr marL="419100" lvl="0" indent="-285750">
              <a:lnSpc>
                <a:spcPct val="115000"/>
              </a:lnSpc>
              <a:buClr>
                <a:schemeClr val="dk1"/>
              </a:buClr>
              <a:buSzPts val="1500"/>
              <a:buFontTx/>
              <a:buChar char="-"/>
            </a:pPr>
            <a:endParaRPr lang="en-FR" sz="1100" dirty="0">
              <a:solidFill>
                <a:schemeClr val="dk1"/>
              </a:solidFill>
              <a:latin typeface="Calibri"/>
              <a:ea typeface="Calibri"/>
              <a:cs typeface="Calibri"/>
              <a:sym typeface="Calibri"/>
            </a:endParaRPr>
          </a:p>
          <a:p>
            <a:pPr marL="419100" lvl="0" indent="-285750">
              <a:lnSpc>
                <a:spcPct val="115000"/>
              </a:lnSpc>
              <a:buClr>
                <a:schemeClr val="dk1"/>
              </a:buClr>
              <a:buSzPts val="1500"/>
              <a:buFontTx/>
              <a:buChar char="-"/>
            </a:pPr>
            <a:r>
              <a:rPr lang="en-FR" sz="1100" dirty="0">
                <a:solidFill>
                  <a:schemeClr val="dk1"/>
                </a:solidFill>
                <a:latin typeface="Calibri"/>
                <a:ea typeface="Calibri"/>
                <a:cs typeface="Calibri"/>
                <a:sym typeface="Calibri"/>
              </a:rPr>
              <a:t>Prise en charge multidisciplinaire impliquant gastroentérologues, chirurgiens, radiologues...</a:t>
            </a:r>
          </a:p>
          <a:p>
            <a:pPr marL="419100" lvl="0" indent="-285750">
              <a:lnSpc>
                <a:spcPct val="115000"/>
              </a:lnSpc>
              <a:buClr>
                <a:schemeClr val="dk1"/>
              </a:buClr>
              <a:buSzPts val="1500"/>
              <a:buFontTx/>
              <a:buChar char="-"/>
            </a:pPr>
            <a:r>
              <a:rPr lang="en-FR" sz="1100" dirty="0">
                <a:solidFill>
                  <a:schemeClr val="dk1"/>
                </a:solidFill>
                <a:latin typeface="Calibri"/>
                <a:ea typeface="Calibri"/>
                <a:cs typeface="Calibri"/>
                <a:sym typeface="Calibri"/>
              </a:rPr>
              <a:t>qui doivent discuter à chaque stade du traitement en s’aidant d’ outils d’aide à la décision </a:t>
            </a:r>
          </a:p>
          <a:p>
            <a:pPr marL="419100" lvl="0" indent="-285750">
              <a:lnSpc>
                <a:spcPct val="115000"/>
              </a:lnSpc>
              <a:buClr>
                <a:schemeClr val="dk1"/>
              </a:buClr>
              <a:buSzPts val="1500"/>
              <a:buFontTx/>
              <a:buChar char="-"/>
            </a:pPr>
            <a:r>
              <a:rPr lang="en-FR" sz="1100" dirty="0">
                <a:solidFill>
                  <a:schemeClr val="dk1"/>
                </a:solidFill>
                <a:latin typeface="Calibri"/>
                <a:ea typeface="Calibri"/>
                <a:cs typeface="Calibri"/>
                <a:sym typeface="Calibri"/>
              </a:rPr>
              <a:t>parce qu'il faut garder en tête que retarder de la chirurgie </a:t>
            </a:r>
            <a:r>
              <a:rPr lang="en-FR" sz="1100" dirty="0">
                <a:solidFill>
                  <a:schemeClr val="dk1"/>
                </a:solidFill>
                <a:latin typeface="Calibri"/>
                <a:ea typeface="Calibri"/>
                <a:cs typeface="Calibri"/>
                <a:sym typeface="Wingdings" pitchFamily="2" charset="2"/>
              </a:rPr>
              <a:t></a:t>
            </a:r>
            <a:r>
              <a:rPr lang="en-FR" sz="1100" dirty="0">
                <a:solidFill>
                  <a:schemeClr val="dk1"/>
                </a:solidFill>
                <a:latin typeface="Calibri"/>
                <a:ea typeface="Calibri"/>
                <a:cs typeface="Calibri"/>
                <a:sym typeface="Calibri"/>
              </a:rPr>
              <a:t> augmentation de la morbidité</a:t>
            </a:r>
          </a:p>
          <a:p>
            <a:pPr marL="419100" lvl="0" indent="-285750">
              <a:lnSpc>
                <a:spcPct val="115000"/>
              </a:lnSpc>
              <a:buClr>
                <a:schemeClr val="dk1"/>
              </a:buClr>
              <a:buSzPts val="1500"/>
              <a:buFontTx/>
              <a:buChar char="-"/>
            </a:pPr>
            <a:endParaRPr lang="en-FR" sz="1100" dirty="0">
              <a:solidFill>
                <a:schemeClr val="dk1"/>
              </a:solidFill>
              <a:latin typeface="Calibri"/>
              <a:ea typeface="Calibri"/>
              <a:cs typeface="Calibri"/>
              <a:sym typeface="Calibri"/>
            </a:endParaRPr>
          </a:p>
          <a:p>
            <a:pPr marL="419100" lvl="0" indent="-285750">
              <a:lnSpc>
                <a:spcPct val="115000"/>
              </a:lnSpc>
              <a:buClr>
                <a:schemeClr val="dk1"/>
              </a:buClr>
              <a:buSzPts val="1500"/>
              <a:buFontTx/>
              <a:buChar char="-"/>
            </a:pPr>
            <a:r>
              <a:rPr lang="en-FR" sz="1100" dirty="0">
                <a:solidFill>
                  <a:schemeClr val="dk1"/>
                </a:solidFill>
                <a:latin typeface="Calibri"/>
                <a:ea typeface="Calibri"/>
                <a:cs typeface="Calibri"/>
                <a:sym typeface="Calibri"/>
              </a:rPr>
              <a:t>Chirurgie : colectomie subtotale : sacrifier un organe pour sauver une vie</a:t>
            </a:r>
          </a:p>
          <a:p>
            <a:pPr marL="419100" lvl="0" indent="-285750">
              <a:lnSpc>
                <a:spcPct val="115000"/>
              </a:lnSpc>
              <a:buClr>
                <a:schemeClr val="dk1"/>
              </a:buClr>
              <a:buSzPts val="1500"/>
              <a:buFontTx/>
              <a:buChar char="-"/>
            </a:pPr>
            <a:r>
              <a:rPr lang="en-FR" sz="1100" dirty="0">
                <a:solidFill>
                  <a:schemeClr val="dk1"/>
                </a:solidFill>
                <a:latin typeface="Calibri"/>
                <a:ea typeface="Calibri"/>
                <a:cs typeface="Calibri"/>
                <a:sym typeface="Calibri"/>
              </a:rPr>
              <a:t>Objectifs : traiter l’épisode, limiter la morbidité et ne pas rendre difficile la proctectomie secondaire </a:t>
            </a:r>
          </a:p>
          <a:p>
            <a:pPr marL="133350" lvl="0">
              <a:lnSpc>
                <a:spcPct val="115000"/>
              </a:lnSpc>
              <a:buClr>
                <a:schemeClr val="dk1"/>
              </a:buClr>
              <a:buSzPts val="1500"/>
            </a:pPr>
            <a:endParaRPr lang="en-FR" sz="1100" dirty="0">
              <a:solidFill>
                <a:schemeClr val="dk1"/>
              </a:solidFill>
              <a:latin typeface="Calibri"/>
              <a:ea typeface="Calibri"/>
              <a:cs typeface="Calibri"/>
              <a:sym typeface="Calibri"/>
            </a:endParaRPr>
          </a:p>
          <a:p>
            <a:pPr marL="419100" lvl="0" indent="-285750">
              <a:lnSpc>
                <a:spcPct val="115000"/>
              </a:lnSpc>
              <a:buClr>
                <a:schemeClr val="dk1"/>
              </a:buClr>
              <a:buSzPts val="1500"/>
              <a:buFontTx/>
              <a:buChar char="-"/>
            </a:pPr>
            <a:endParaRPr lang="en-FR" sz="11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0639875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a:extLst>
            <a:ext uri="{FF2B5EF4-FFF2-40B4-BE49-F238E27FC236}">
              <a16:creationId xmlns:a16="http://schemas.microsoft.com/office/drawing/2014/main" id="{83829ED3-8989-8AD8-0598-ED7B82069E67}"/>
            </a:ext>
          </a:extLst>
        </p:cNvPr>
        <p:cNvGrpSpPr/>
        <p:nvPr/>
      </p:nvGrpSpPr>
      <p:grpSpPr>
        <a:xfrm>
          <a:off x="0" y="0"/>
          <a:ext cx="0" cy="0"/>
          <a:chOff x="0" y="0"/>
          <a:chExt cx="0" cy="0"/>
        </a:xfrm>
      </p:grpSpPr>
      <p:sp>
        <p:nvSpPr>
          <p:cNvPr id="175" name="Google Shape;175;g37a2afb7907_0_326:notes">
            <a:extLst>
              <a:ext uri="{FF2B5EF4-FFF2-40B4-BE49-F238E27FC236}">
                <a16:creationId xmlns:a16="http://schemas.microsoft.com/office/drawing/2014/main" id="{DF8E3016-3EB4-B39C-13B5-1E785CC258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37a2afb7907_0_326:notes">
            <a:extLst>
              <a:ext uri="{FF2B5EF4-FFF2-40B4-BE49-F238E27FC236}">
                <a16:creationId xmlns:a16="http://schemas.microsoft.com/office/drawing/2014/main" id="{C78E9577-88E0-0D5F-B9EA-56DFBDBFAC6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3350" lvl="0">
              <a:lnSpc>
                <a:spcPct val="115000"/>
              </a:lnSpc>
              <a:buClr>
                <a:schemeClr val="dk1"/>
              </a:buClr>
              <a:buSzPts val="1500"/>
            </a:pPr>
            <a:r>
              <a:rPr lang="en-FR" sz="1100" dirty="0">
                <a:solidFill>
                  <a:schemeClr val="dk1"/>
                </a:solidFill>
                <a:latin typeface="Calibri"/>
                <a:ea typeface="Calibri"/>
                <a:cs typeface="Calibri"/>
                <a:sym typeface="Calibri"/>
              </a:rPr>
              <a:t>Perspectives et évaluations attendues </a:t>
            </a:r>
          </a:p>
          <a:p>
            <a:pPr marL="419100" marR="0" lvl="0" indent="-285750" algn="l" defTabSz="914400" rtl="0" eaLnBrk="1" fontAlgn="auto" latinLnBrk="0" hangingPunct="1">
              <a:lnSpc>
                <a:spcPct val="115000"/>
              </a:lnSpc>
              <a:spcBef>
                <a:spcPts val="0"/>
              </a:spcBef>
              <a:spcAft>
                <a:spcPts val="0"/>
              </a:spcAft>
              <a:buClr>
                <a:schemeClr val="dk1"/>
              </a:buClr>
              <a:buSzPts val="1500"/>
              <a:buFontTx/>
              <a:buChar char="-"/>
              <a:tabLst/>
              <a:defRPr/>
            </a:pPr>
            <a:r>
              <a:rPr lang="en-FR" sz="1100" dirty="0">
                <a:solidFill>
                  <a:schemeClr val="dk1"/>
                </a:solidFill>
                <a:latin typeface="Calibri"/>
                <a:ea typeface="Calibri"/>
                <a:cs typeface="Calibri"/>
                <a:sym typeface="Calibri"/>
              </a:rPr>
              <a:t>évaluation et l'intégration Nouvelles biothérapies dans la séquence thérapeutique</a:t>
            </a:r>
          </a:p>
          <a:p>
            <a:r>
              <a:rPr lang="en-GB" b="1" dirty="0"/>
              <a:t>et le </a:t>
            </a:r>
            <a:r>
              <a:rPr lang="en-GB" b="1" dirty="0" err="1"/>
              <a:t>développement</a:t>
            </a:r>
            <a:r>
              <a:rPr lang="en-GB" b="1" dirty="0"/>
              <a:t> </a:t>
            </a:r>
            <a:r>
              <a:rPr lang="en-GB" b="1" dirty="0" err="1"/>
              <a:t>d’outils</a:t>
            </a:r>
            <a:r>
              <a:rPr lang="en-GB" b="1" dirty="0"/>
              <a:t> </a:t>
            </a:r>
            <a:r>
              <a:rPr lang="en-GB" b="1" dirty="0" err="1"/>
              <a:t>d’aides</a:t>
            </a:r>
            <a:r>
              <a:rPr lang="en-GB" b="1" dirty="0"/>
              <a:t> à la decision </a:t>
            </a:r>
            <a:r>
              <a:rPr lang="en-GB" b="1" dirty="0" err="1"/>
              <a:t>avant</a:t>
            </a:r>
            <a:r>
              <a:rPr lang="en-GB" b="1" dirty="0"/>
              <a:t> 3e </a:t>
            </a:r>
            <a:r>
              <a:rPr lang="en-GB" b="1" dirty="0" err="1"/>
              <a:t>ligne</a:t>
            </a:r>
            <a:r>
              <a:rPr lang="en-GB" b="1" dirty="0"/>
              <a:t> </a:t>
            </a:r>
            <a:r>
              <a:rPr lang="en-GB" b="1" dirty="0" err="1"/>
              <a:t>thérapeutique</a:t>
            </a:r>
            <a:r>
              <a:rPr lang="en-GB" b="1" dirty="0"/>
              <a:t> pour </a:t>
            </a:r>
            <a:r>
              <a:rPr lang="en-GB" b="1" dirty="0" err="1"/>
              <a:t>décider</a:t>
            </a:r>
            <a:r>
              <a:rPr lang="en-GB" b="1" dirty="0"/>
              <a:t> </a:t>
            </a:r>
            <a:r>
              <a:rPr lang="en-GB" b="1" dirty="0" err="1"/>
              <a:t>d'une</a:t>
            </a:r>
            <a:r>
              <a:rPr lang="en-GB" b="1" dirty="0"/>
              <a:t> </a:t>
            </a:r>
            <a:r>
              <a:rPr lang="en-GB" b="1" dirty="0" err="1"/>
              <a:t>colectomie</a:t>
            </a:r>
            <a:r>
              <a:rPr lang="en-GB" b="1" dirty="0"/>
              <a:t> plus </a:t>
            </a:r>
            <a:r>
              <a:rPr lang="en-GB" b="1" dirty="0" err="1"/>
              <a:t>précoce</a:t>
            </a:r>
            <a:endParaRPr lang="en-GB"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15718856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a:extLst>
            <a:ext uri="{FF2B5EF4-FFF2-40B4-BE49-F238E27FC236}">
              <a16:creationId xmlns:a16="http://schemas.microsoft.com/office/drawing/2014/main" id="{B805567D-2A30-8DE4-42C2-CA21E50D773A}"/>
            </a:ext>
          </a:extLst>
        </p:cNvPr>
        <p:cNvGrpSpPr/>
        <p:nvPr/>
      </p:nvGrpSpPr>
      <p:grpSpPr>
        <a:xfrm>
          <a:off x="0" y="0"/>
          <a:ext cx="0" cy="0"/>
          <a:chOff x="0" y="0"/>
          <a:chExt cx="0" cy="0"/>
        </a:xfrm>
      </p:grpSpPr>
      <p:sp>
        <p:nvSpPr>
          <p:cNvPr id="57" name="Google Shape;57;g379a6d3d867_0_165:notes">
            <a:extLst>
              <a:ext uri="{FF2B5EF4-FFF2-40B4-BE49-F238E27FC236}">
                <a16:creationId xmlns:a16="http://schemas.microsoft.com/office/drawing/2014/main" id="{B719211D-87F4-A713-1545-7A9CFAD4EF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79a6d3d867_0_165:notes">
            <a:extLst>
              <a:ext uri="{FF2B5EF4-FFF2-40B4-BE49-F238E27FC236}">
                <a16:creationId xmlns:a16="http://schemas.microsoft.com/office/drawing/2014/main" id="{A6C3DE61-05F7-1FA9-13AD-DB38F8E2F0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0124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7a2afb7907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7a2afb7907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1" i="0" u="none" strike="noStrike" cap="none" dirty="0">
                <a:solidFill>
                  <a:srgbClr val="000000"/>
                </a:solidFill>
                <a:effectLst/>
                <a:latin typeface="Arial"/>
                <a:ea typeface="Arial"/>
                <a:cs typeface="Arial"/>
                <a:sym typeface="Arial"/>
              </a:rPr>
              <a:t>Une fois la CAG diagnostiquée, </a:t>
            </a:r>
          </a:p>
          <a:p>
            <a:r>
              <a:rPr lang="fr-FR" sz="1100" b="1" i="0" u="none" strike="noStrike" cap="none" dirty="0">
                <a:solidFill>
                  <a:srgbClr val="000000"/>
                </a:solidFill>
                <a:effectLst/>
                <a:latin typeface="Arial"/>
                <a:ea typeface="Arial"/>
                <a:cs typeface="Arial"/>
                <a:sym typeface="Arial"/>
              </a:rPr>
              <a:t>L'hospitalisation s'impose et le bilan doit comporter : </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Biologie et un scanner pour bilan initial + anti TNF</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err="1">
                <a:solidFill>
                  <a:srgbClr val="000000"/>
                </a:solidFill>
                <a:effectLst/>
                <a:latin typeface="Arial"/>
                <a:ea typeface="Arial"/>
                <a:cs typeface="Arial"/>
                <a:sym typeface="Arial"/>
              </a:rPr>
              <a:t>Rectosigmoïdoscopie</a:t>
            </a:r>
            <a:r>
              <a:rPr lang="fr-FR" sz="1100" b="0" i="0" u="none" strike="noStrike" cap="none" dirty="0">
                <a:solidFill>
                  <a:srgbClr val="000000"/>
                </a:solidFill>
                <a:effectLst/>
                <a:latin typeface="Arial"/>
                <a:ea typeface="Arial"/>
                <a:cs typeface="Arial"/>
                <a:sym typeface="Arial"/>
              </a:rPr>
              <a:t> classe gravité + surinfection</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Une </a:t>
            </a:r>
            <a:r>
              <a:rPr lang="fr-FR" sz="1100" b="0" i="0" u="none" strike="noStrike" cap="none" dirty="0" err="1">
                <a:solidFill>
                  <a:srgbClr val="000000"/>
                </a:solidFill>
                <a:effectLst/>
                <a:latin typeface="Arial"/>
                <a:ea typeface="Arial"/>
                <a:cs typeface="Arial"/>
                <a:sym typeface="Arial"/>
              </a:rPr>
              <a:t>thromboprophylaxie</a:t>
            </a:r>
            <a:r>
              <a:rPr lang="fr-FR" sz="1100" b="0" i="0" u="none" strike="noStrike" cap="none" dirty="0">
                <a:solidFill>
                  <a:srgbClr val="000000"/>
                </a:solidFill>
                <a:effectLst/>
                <a:latin typeface="Arial"/>
                <a:ea typeface="Arial"/>
                <a:cs typeface="Arial"/>
                <a:sym typeface="Arial"/>
              </a:rPr>
              <a:t> doit être débutée</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Pas d’intérêt parentérale ou antibiothérapie </a:t>
            </a:r>
            <a:r>
              <a:rPr lang="fr-FR" sz="1100" b="0" i="0" u="none" strike="noStrike" cap="none" dirty="0" err="1">
                <a:solidFill>
                  <a:srgbClr val="000000"/>
                </a:solidFill>
                <a:effectLst/>
                <a:latin typeface="Arial"/>
                <a:ea typeface="Arial"/>
                <a:cs typeface="Arial"/>
                <a:sym typeface="Arial"/>
              </a:rPr>
              <a:t>systématiue</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 </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7a2afb790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7a2afb790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En cas de complications initiales, qui arrive chez tout de même chez 20% des patients, la chirurgie s’impose en première intention.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Les complications peuvent êtres une </a:t>
            </a:r>
            <a:r>
              <a:rPr lang="fr-FR" sz="1100" b="0" i="0" u="none" strike="noStrike" cap="none" dirty="0" err="1">
                <a:solidFill>
                  <a:srgbClr val="000000"/>
                </a:solidFill>
                <a:effectLst/>
                <a:latin typeface="Arial"/>
                <a:ea typeface="Arial"/>
                <a:cs typeface="Arial"/>
                <a:sym typeface="Arial"/>
              </a:rPr>
              <a:t>instbailité</a:t>
            </a:r>
            <a:r>
              <a:rPr lang="fr-FR" sz="1100" b="0" i="0" u="none" strike="noStrike" cap="none" dirty="0">
                <a:solidFill>
                  <a:srgbClr val="000000"/>
                </a:solidFill>
                <a:effectLst/>
                <a:latin typeface="Arial"/>
                <a:ea typeface="Arial"/>
                <a:cs typeface="Arial"/>
                <a:sym typeface="Arial"/>
              </a:rPr>
              <a:t> hémodynamique sur un syndrome de réponse systémique, un mégacôlon toxique défini par &gt; 6cm pouvant occasionner une perforation colique et une hémorragie digestive</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37a2afb7907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37a2afb7907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En l’absence de complication, le traitement </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 </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TTT de première ligne c’est la corticothérapie décrite par </a:t>
            </a:r>
            <a:r>
              <a:rPr lang="fr-FR" sz="1100" b="0" i="0" u="none" strike="noStrike" cap="none" dirty="0" err="1">
                <a:solidFill>
                  <a:srgbClr val="000000"/>
                </a:solidFill>
                <a:effectLst/>
                <a:latin typeface="Arial"/>
                <a:ea typeface="Arial"/>
                <a:cs typeface="Arial"/>
                <a:sym typeface="Arial"/>
              </a:rPr>
              <a:t>Truelove</a:t>
            </a:r>
            <a:r>
              <a:rPr lang="fr-FR" sz="1100" b="0" i="0" u="none" strike="noStrike" cap="none" dirty="0">
                <a:solidFill>
                  <a:srgbClr val="000000"/>
                </a:solidFill>
                <a:effectLst/>
                <a:latin typeface="Arial"/>
                <a:ea typeface="Arial"/>
                <a:cs typeface="Arial"/>
                <a:sym typeface="Arial"/>
              </a:rPr>
              <a:t> en 1955 qui est efficace dans plus de 50% des cas</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37a2afb7907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37a2afb7907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En cas d'échec de la corticothérapie</a:t>
            </a:r>
          </a:p>
          <a:p>
            <a:r>
              <a:rPr lang="fr-FR" sz="1100" b="0" i="0" u="none" strike="noStrike" cap="none" dirty="0">
                <a:solidFill>
                  <a:srgbClr val="000000"/>
                </a:solidFill>
                <a:effectLst/>
                <a:latin typeface="Arial"/>
                <a:ea typeface="Arial"/>
                <a:cs typeface="Arial"/>
                <a:sym typeface="Arial"/>
              </a:rPr>
              <a:t>2e ligne : Infliximab (anti TNF) ou Ciclosporine (</a:t>
            </a:r>
            <a:r>
              <a:rPr lang="fr-FR" sz="1100" b="0" i="0" u="none" strike="noStrike" cap="none" dirty="0" err="1">
                <a:solidFill>
                  <a:srgbClr val="000000"/>
                </a:solidFill>
                <a:effectLst/>
                <a:latin typeface="Arial"/>
                <a:ea typeface="Arial"/>
                <a:cs typeface="Arial"/>
                <a:sym typeface="Arial"/>
              </a:rPr>
              <a:t>anticalcineurine</a:t>
            </a:r>
            <a:r>
              <a:rPr lang="fr-FR" sz="1100" b="0" i="0" u="none" strike="noStrike" cap="none" dirty="0">
                <a:solidFill>
                  <a:srgbClr val="000000"/>
                </a:solidFill>
                <a:effectLst/>
                <a:latin typeface="Arial"/>
                <a:ea typeface="Arial"/>
                <a:cs typeface="Arial"/>
                <a:sym typeface="Arial"/>
              </a:rPr>
              <a:t>)</a:t>
            </a:r>
          </a:p>
          <a:p>
            <a:r>
              <a:rPr lang="fr-FR" sz="1100" b="0" i="0" u="none" strike="noStrike" cap="none" dirty="0">
                <a:solidFill>
                  <a:srgbClr val="000000"/>
                </a:solidFill>
                <a:effectLst/>
                <a:latin typeface="Arial"/>
                <a:ea typeface="Arial"/>
                <a:cs typeface="Arial"/>
                <a:sym typeface="Arial"/>
              </a:rPr>
              <a:t>Avec taux élevés de rémissions</a:t>
            </a:r>
            <a:endParaRPr lang="en-FR" sz="1100" b="0" i="0" u="none" strike="noStrike" cap="none" dirty="0">
              <a:solidFill>
                <a:srgbClr val="000000"/>
              </a:solidFill>
              <a:effectLst/>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7a2afb7907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37a2afb7907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Actuellement nouvelles biothérapies à l’essai :</a:t>
            </a:r>
            <a:endParaRPr lang="en-FR" sz="1100" b="0" i="0" u="none" strike="noStrike" cap="none" dirty="0">
              <a:solidFill>
                <a:srgbClr val="000000"/>
              </a:solidFill>
              <a:effectLst/>
              <a:latin typeface="Arial"/>
              <a:ea typeface="Arial"/>
              <a:cs typeface="Arial"/>
              <a:sym typeface="Arial"/>
            </a:endParaRPr>
          </a:p>
          <a:p>
            <a:r>
              <a:rPr lang="en-GB" sz="1100" b="0" i="0" u="none" strike="noStrike" cap="none" dirty="0" err="1">
                <a:solidFill>
                  <a:srgbClr val="000000"/>
                </a:solidFill>
                <a:effectLst/>
                <a:latin typeface="Arial"/>
                <a:ea typeface="Arial"/>
                <a:cs typeface="Arial"/>
                <a:sym typeface="Arial"/>
              </a:rPr>
              <a:t>Vedo</a:t>
            </a:r>
            <a:r>
              <a:rPr lang="en-GB" sz="1100" b="0" i="0" u="none" strike="noStrike" cap="none" dirty="0">
                <a:solidFill>
                  <a:srgbClr val="000000"/>
                </a:solidFill>
                <a:effectLst/>
                <a:latin typeface="Arial"/>
                <a:ea typeface="Arial"/>
                <a:cs typeface="Arial"/>
                <a:sym typeface="Arial"/>
              </a:rPr>
              <a:t> : anti </a:t>
            </a:r>
            <a:r>
              <a:rPr lang="en-GB" sz="1100" b="0" i="0" u="none" strike="noStrike" cap="none" dirty="0" err="1">
                <a:solidFill>
                  <a:srgbClr val="000000"/>
                </a:solidFill>
                <a:effectLst/>
                <a:latin typeface="Arial"/>
                <a:ea typeface="Arial"/>
                <a:cs typeface="Arial"/>
                <a:sym typeface="Arial"/>
              </a:rPr>
              <a:t>integrine</a:t>
            </a:r>
            <a:endParaRPr lang="en-FR"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Ustekinumab : anti </a:t>
            </a:r>
            <a:r>
              <a:rPr lang="en-GB" sz="1100" b="0" i="0" u="none" strike="noStrike" cap="none" dirty="0" err="1">
                <a:solidFill>
                  <a:srgbClr val="000000"/>
                </a:solidFill>
                <a:effectLst/>
                <a:latin typeface="Arial"/>
                <a:ea typeface="Arial"/>
                <a:cs typeface="Arial"/>
                <a:sym typeface="Arial"/>
              </a:rPr>
              <a:t>interleukine</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err="1">
                <a:solidFill>
                  <a:srgbClr val="000000"/>
                </a:solidFill>
                <a:effectLst/>
                <a:latin typeface="Arial"/>
                <a:ea typeface="Arial"/>
                <a:cs typeface="Arial"/>
                <a:sym typeface="Arial"/>
              </a:rPr>
              <a:t>Tofacitnib</a:t>
            </a:r>
            <a:r>
              <a:rPr lang="fr-FR" sz="1100" b="0" i="0" u="none" strike="noStrike" cap="none" dirty="0">
                <a:solidFill>
                  <a:srgbClr val="000000"/>
                </a:solidFill>
                <a:effectLst/>
                <a:latin typeface="Arial"/>
                <a:ea typeface="Arial"/>
                <a:cs typeface="Arial"/>
                <a:sym typeface="Arial"/>
              </a:rPr>
              <a:t> et </a:t>
            </a:r>
            <a:r>
              <a:rPr lang="fr-FR" sz="1100" b="0" i="0" u="none" strike="noStrike" cap="none" dirty="0" err="1">
                <a:solidFill>
                  <a:srgbClr val="000000"/>
                </a:solidFill>
                <a:effectLst/>
                <a:latin typeface="Arial"/>
                <a:ea typeface="Arial"/>
                <a:cs typeface="Arial"/>
                <a:sym typeface="Arial"/>
              </a:rPr>
              <a:t>upadacitnib</a:t>
            </a:r>
            <a:r>
              <a:rPr lang="fr-FR" sz="1100" b="0" i="0" u="none" strike="noStrike" cap="none" dirty="0">
                <a:solidFill>
                  <a:srgbClr val="000000"/>
                </a:solidFill>
                <a:effectLst/>
                <a:latin typeface="Arial"/>
                <a:ea typeface="Arial"/>
                <a:cs typeface="Arial"/>
                <a:sym typeface="Arial"/>
              </a:rPr>
              <a:t> sont des i de </a:t>
            </a:r>
            <a:r>
              <a:rPr lang="fr-FR" sz="1100" b="0" i="0" u="none" strike="noStrike" cap="none" dirty="0" err="1">
                <a:solidFill>
                  <a:srgbClr val="000000"/>
                </a:solidFill>
                <a:effectLst/>
                <a:latin typeface="Arial"/>
                <a:ea typeface="Arial"/>
                <a:cs typeface="Arial"/>
                <a:sym typeface="Arial"/>
              </a:rPr>
              <a:t>janus</a:t>
            </a:r>
            <a:r>
              <a:rPr lang="fr-FR" sz="1100" b="0" i="0" u="none" strike="noStrike" cap="none" dirty="0">
                <a:solidFill>
                  <a:srgbClr val="000000"/>
                </a:solidFill>
                <a:effectLst/>
                <a:latin typeface="Arial"/>
                <a:ea typeface="Arial"/>
                <a:cs typeface="Arial"/>
                <a:sym typeface="Arial"/>
              </a:rPr>
              <a:t> kinase</a:t>
            </a:r>
            <a:endParaRPr lang="en-FR" sz="1100" b="0" i="0" u="none" strike="noStrike" cap="none" dirty="0">
              <a:solidFill>
                <a:srgbClr val="000000"/>
              </a:solidFill>
              <a:effectLst/>
              <a:latin typeface="Arial"/>
              <a:ea typeface="Arial"/>
              <a:cs typeface="Arial"/>
              <a:sym typeface="Arial"/>
            </a:endParaRPr>
          </a:p>
          <a:p>
            <a:r>
              <a:rPr lang="fr-FR" sz="1100" b="0" i="0" u="none" strike="noStrike" cap="none" dirty="0">
                <a:solidFill>
                  <a:srgbClr val="000000"/>
                </a:solidFill>
                <a:effectLst/>
                <a:latin typeface="Arial"/>
                <a:ea typeface="Arial"/>
                <a:cs typeface="Arial"/>
                <a:sym typeface="Arial"/>
              </a:rPr>
              <a:t>Mais sont </a:t>
            </a:r>
            <a:r>
              <a:rPr lang="fr-FR" sz="1100" b="0" i="0" u="none" strike="noStrike" cap="none" dirty="0" err="1">
                <a:solidFill>
                  <a:srgbClr val="000000"/>
                </a:solidFill>
                <a:effectLst/>
                <a:latin typeface="Arial"/>
                <a:ea typeface="Arial"/>
                <a:cs typeface="Arial"/>
                <a:sym typeface="Arial"/>
              </a:rPr>
              <a:t>oencore</a:t>
            </a:r>
            <a:r>
              <a:rPr lang="fr-FR" sz="1100" b="0" i="0" u="none" strike="noStrike" cap="none" dirty="0">
                <a:solidFill>
                  <a:srgbClr val="000000"/>
                </a:solidFill>
                <a:effectLst/>
                <a:latin typeface="Arial"/>
                <a:ea typeface="Arial"/>
                <a:cs typeface="Arial"/>
                <a:sym typeface="Arial"/>
              </a:rPr>
              <a:t> à l’essai</a:t>
            </a:r>
            <a:endParaRPr lang="en-FR"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iapositive de titre 1">
  <p:cSld name="Diapositive de titre">
    <p:spTree>
      <p:nvGrpSpPr>
        <p:cNvPr id="1" name="Shape 50"/>
        <p:cNvGrpSpPr/>
        <p:nvPr/>
      </p:nvGrpSpPr>
      <p:grpSpPr>
        <a:xfrm>
          <a:off x="0" y="0"/>
          <a:ext cx="0" cy="0"/>
          <a:chOff x="0" y="0"/>
          <a:chExt cx="0" cy="0"/>
        </a:xfrm>
      </p:grpSpPr>
      <p:pic>
        <p:nvPicPr>
          <p:cNvPr id="51" name="Google Shape;51;p13" descr="Une image contenant texte, habits, Équipement médical, Visage humain&#10;&#10;Le contenu généré par l’IA peut être incorrect."/>
          <p:cNvPicPr preferRelativeResize="0"/>
          <p:nvPr/>
        </p:nvPicPr>
        <p:blipFill rotWithShape="1">
          <a:blip r:embed="rId2">
            <a:alphaModFix/>
          </a:blip>
          <a:srcRect/>
          <a:stretch/>
        </p:blipFill>
        <p:spPr>
          <a:xfrm>
            <a:off x="0" y="1339"/>
            <a:ext cx="9144003" cy="5140824"/>
          </a:xfrm>
          <a:prstGeom prst="rect">
            <a:avLst/>
          </a:prstGeom>
          <a:noFill/>
          <a:ln>
            <a:noFill/>
          </a:ln>
        </p:spPr>
      </p:pic>
      <p:sp>
        <p:nvSpPr>
          <p:cNvPr id="52" name="Google Shape;52;p13"/>
          <p:cNvSpPr txBox="1">
            <a:spLocks noGrp="1"/>
          </p:cNvSpPr>
          <p:nvPr>
            <p:ph type="ctrTitle"/>
          </p:nvPr>
        </p:nvSpPr>
        <p:spPr>
          <a:xfrm>
            <a:off x="0" y="4004667"/>
            <a:ext cx="9144000" cy="701400"/>
          </a:xfrm>
          <a:prstGeom prst="rect">
            <a:avLst/>
          </a:prstGeom>
          <a:solidFill>
            <a:schemeClr val="lt1"/>
          </a:solid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3000"/>
              <a:buFont typeface="Play"/>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png"/><Relationship Id="rId7"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38.png"/></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0.png"/><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image" Target="../media/image39.png"/><Relationship Id="rId5" Type="http://schemas.openxmlformats.org/officeDocument/2006/relationships/image" Target="../media/image2.png"/><Relationship Id="rId4" Type="http://schemas.openxmlformats.org/officeDocument/2006/relationships/image" Target="../media/image38.png"/></Relationships>
</file>

<file path=ppt/slides/_rels/slide39.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7.png"/><Relationship Id="rId7" Type="http://schemas.openxmlformats.org/officeDocument/2006/relationships/image" Target="../media/image39.png"/><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41.png"/><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14" descr="Une image contenant texte, habits, Équipement médical, Visage humain&#10;&#10;Le contenu généré par l’IA peut être incorrect."/>
          <p:cNvPicPr preferRelativeResize="0"/>
          <p:nvPr/>
        </p:nvPicPr>
        <p:blipFill rotWithShape="1">
          <a:blip r:embed="rId3">
            <a:alphaModFix amt="24000"/>
          </a:blip>
          <a:srcRect/>
          <a:stretch/>
        </p:blipFill>
        <p:spPr>
          <a:xfrm>
            <a:off x="0" y="1339"/>
            <a:ext cx="9144003" cy="5140824"/>
          </a:xfrm>
          <a:prstGeom prst="rect">
            <a:avLst/>
          </a:prstGeom>
          <a:noFill/>
          <a:ln>
            <a:noFill/>
          </a:ln>
        </p:spPr>
      </p:pic>
      <p:sp>
        <p:nvSpPr>
          <p:cNvPr id="61" name="Google Shape;61;p14"/>
          <p:cNvSpPr txBox="1">
            <a:spLocks noGrp="1"/>
          </p:cNvSpPr>
          <p:nvPr>
            <p:ph type="ctrTitle"/>
          </p:nvPr>
        </p:nvSpPr>
        <p:spPr>
          <a:xfrm>
            <a:off x="1527550" y="1657238"/>
            <a:ext cx="6449700" cy="1133700"/>
          </a:xfrm>
          <a:prstGeom prst="rect">
            <a:avLst/>
          </a:prstGeom>
          <a:solidFill>
            <a:srgbClr val="D9D9D9"/>
          </a:solidFill>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SzPts val="990"/>
              <a:buNone/>
            </a:pPr>
            <a:r>
              <a:rPr lang="fr" sz="3480" b="1">
                <a:solidFill>
                  <a:srgbClr val="3756A2"/>
                </a:solidFill>
                <a:latin typeface="Calibri"/>
                <a:ea typeface="Calibri"/>
                <a:cs typeface="Calibri"/>
                <a:sym typeface="Calibri"/>
              </a:rPr>
              <a:t>Prise en charge chirurgicale de la </a:t>
            </a:r>
            <a:br>
              <a:rPr lang="fr" sz="3480" b="1">
                <a:solidFill>
                  <a:srgbClr val="3756A2"/>
                </a:solidFill>
                <a:latin typeface="Calibri"/>
                <a:ea typeface="Calibri"/>
                <a:cs typeface="Calibri"/>
                <a:sym typeface="Calibri"/>
              </a:rPr>
            </a:br>
            <a:r>
              <a:rPr lang="fr" sz="3480" b="1">
                <a:solidFill>
                  <a:srgbClr val="3756A2"/>
                </a:solidFill>
                <a:latin typeface="Calibri"/>
                <a:ea typeface="Calibri"/>
                <a:cs typeface="Calibri"/>
                <a:sym typeface="Calibri"/>
              </a:rPr>
              <a:t>Colite Aiguë Grave dans les MICI</a:t>
            </a:r>
            <a:endParaRPr sz="3480" b="1">
              <a:solidFill>
                <a:srgbClr val="3756A2"/>
              </a:solidFill>
              <a:latin typeface="Calibri"/>
              <a:ea typeface="Calibri"/>
              <a:cs typeface="Calibri"/>
              <a:sym typeface="Calibri"/>
            </a:endParaRPr>
          </a:p>
        </p:txBody>
      </p:sp>
      <p:pic>
        <p:nvPicPr>
          <p:cNvPr id="62" name="Google Shape;62;p14"/>
          <p:cNvPicPr preferRelativeResize="0"/>
          <p:nvPr/>
        </p:nvPicPr>
        <p:blipFill>
          <a:blip r:embed="rId4">
            <a:alphaModFix/>
          </a:blip>
          <a:stretch>
            <a:fillRect/>
          </a:stretch>
        </p:blipFill>
        <p:spPr>
          <a:xfrm>
            <a:off x="7608675" y="0"/>
            <a:ext cx="1535326" cy="591050"/>
          </a:xfrm>
          <a:prstGeom prst="rect">
            <a:avLst/>
          </a:prstGeom>
          <a:noFill/>
          <a:ln>
            <a:noFill/>
          </a:ln>
        </p:spPr>
      </p:pic>
      <p:pic>
        <p:nvPicPr>
          <p:cNvPr id="63" name="Google Shape;63;p14"/>
          <p:cNvPicPr preferRelativeResize="0"/>
          <p:nvPr/>
        </p:nvPicPr>
        <p:blipFill>
          <a:blip r:embed="rId4">
            <a:alphaModFix/>
          </a:blip>
          <a:stretch>
            <a:fillRect/>
          </a:stretch>
        </p:blipFill>
        <p:spPr>
          <a:xfrm>
            <a:off x="7608675" y="0"/>
            <a:ext cx="1535326" cy="591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3"/>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237" name="Google Shape;237;p23"/>
          <p:cNvSpPr/>
          <p:nvPr/>
        </p:nvSpPr>
        <p:spPr>
          <a:xfrm>
            <a:off x="435100" y="1117125"/>
            <a:ext cx="82533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Colite aiguë grave (Truelove Witts ou Lichtiger ≥ 10)</a:t>
            </a:r>
            <a:endParaRPr sz="1800">
              <a:solidFill>
                <a:schemeClr val="dk1"/>
              </a:solidFill>
              <a:latin typeface="Calibri"/>
              <a:ea typeface="Calibri"/>
              <a:cs typeface="Calibri"/>
              <a:sym typeface="Calibri"/>
            </a:endParaRPr>
          </a:p>
        </p:txBody>
      </p:sp>
      <p:sp>
        <p:nvSpPr>
          <p:cNvPr id="238" name="Google Shape;238;p23"/>
          <p:cNvSpPr/>
          <p:nvPr/>
        </p:nvSpPr>
        <p:spPr>
          <a:xfrm rot="-5400000">
            <a:off x="7471600" y="2977581"/>
            <a:ext cx="2627400" cy="4758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CHIRURGIE</a:t>
            </a:r>
            <a:endParaRPr sz="1600" b="1">
              <a:solidFill>
                <a:schemeClr val="dk1"/>
              </a:solidFill>
              <a:latin typeface="Calibri"/>
              <a:ea typeface="Calibri"/>
              <a:cs typeface="Calibri"/>
              <a:sym typeface="Calibri"/>
            </a:endParaRPr>
          </a:p>
        </p:txBody>
      </p:sp>
      <p:sp>
        <p:nvSpPr>
          <p:cNvPr id="240" name="Google Shape;240;p23"/>
          <p:cNvSpPr txBox="1"/>
          <p:nvPr/>
        </p:nvSpPr>
        <p:spPr>
          <a:xfrm>
            <a:off x="0" y="2294088"/>
            <a:ext cx="9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i="1">
                <a:solidFill>
                  <a:schemeClr val="dk2"/>
                </a:solidFill>
                <a:latin typeface="Calibri"/>
                <a:ea typeface="Calibri"/>
                <a:cs typeface="Calibri"/>
                <a:sym typeface="Calibri"/>
              </a:rPr>
              <a:t>1ère ligne</a:t>
            </a:r>
            <a:endParaRPr b="1" i="1">
              <a:solidFill>
                <a:schemeClr val="dk2"/>
              </a:solidFill>
              <a:latin typeface="Calibri"/>
              <a:ea typeface="Calibri"/>
              <a:cs typeface="Calibri"/>
              <a:sym typeface="Calibri"/>
            </a:endParaRPr>
          </a:p>
        </p:txBody>
      </p:sp>
      <p:sp>
        <p:nvSpPr>
          <p:cNvPr id="241" name="Google Shape;241;p23"/>
          <p:cNvSpPr/>
          <p:nvPr/>
        </p:nvSpPr>
        <p:spPr>
          <a:xfrm>
            <a:off x="158750" y="4704425"/>
            <a:ext cx="818250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600" b="1">
                <a:solidFill>
                  <a:schemeClr val="dk1"/>
                </a:solidFill>
                <a:latin typeface="Calibri"/>
                <a:ea typeface="Calibri"/>
                <a:cs typeface="Calibri"/>
                <a:sym typeface="Calibri"/>
              </a:rPr>
              <a:t>DISCUSSION MULTIDISCIPLINAIRE À CHAQUE LIGNE</a:t>
            </a:r>
            <a:endParaRPr sz="1600">
              <a:solidFill>
                <a:schemeClr val="dk1"/>
              </a:solidFill>
              <a:latin typeface="Calibri"/>
              <a:ea typeface="Calibri"/>
              <a:cs typeface="Calibri"/>
              <a:sym typeface="Calibri"/>
            </a:endParaRPr>
          </a:p>
        </p:txBody>
      </p:sp>
      <p:cxnSp>
        <p:nvCxnSpPr>
          <p:cNvPr id="242" name="Google Shape;242;p23"/>
          <p:cNvCxnSpPr>
            <a:stCxn id="243" idx="2"/>
            <a:endCxn id="244" idx="0"/>
          </p:cNvCxnSpPr>
          <p:nvPr/>
        </p:nvCxnSpPr>
        <p:spPr>
          <a:xfrm>
            <a:off x="1852575" y="2600502"/>
            <a:ext cx="0" cy="217200"/>
          </a:xfrm>
          <a:prstGeom prst="straightConnector1">
            <a:avLst/>
          </a:prstGeom>
          <a:noFill/>
          <a:ln w="9525" cap="flat" cmpd="sng">
            <a:solidFill>
              <a:schemeClr val="dk2"/>
            </a:solidFill>
            <a:prstDash val="solid"/>
            <a:round/>
            <a:headEnd type="none" w="med" len="med"/>
            <a:tailEnd type="triangle" w="med" len="med"/>
          </a:ln>
        </p:spPr>
      </p:cxnSp>
      <p:sp>
        <p:nvSpPr>
          <p:cNvPr id="244" name="Google Shape;244;p23"/>
          <p:cNvSpPr/>
          <p:nvPr/>
        </p:nvSpPr>
        <p:spPr>
          <a:xfrm>
            <a:off x="922875" y="2817702"/>
            <a:ext cx="185940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500" b="1">
                <a:solidFill>
                  <a:schemeClr val="dk1"/>
                </a:solidFill>
                <a:latin typeface="Calibri"/>
                <a:ea typeface="Calibri"/>
                <a:cs typeface="Calibri"/>
                <a:sym typeface="Calibri"/>
              </a:rPr>
              <a:t>Inflix ou Ciclosporine</a:t>
            </a:r>
            <a:endParaRPr sz="1500" b="1">
              <a:solidFill>
                <a:schemeClr val="dk1"/>
              </a:solidFill>
              <a:latin typeface="Calibri"/>
              <a:ea typeface="Calibri"/>
              <a:cs typeface="Calibri"/>
              <a:sym typeface="Calibri"/>
            </a:endParaRPr>
          </a:p>
        </p:txBody>
      </p:sp>
      <p:sp>
        <p:nvSpPr>
          <p:cNvPr id="246" name="Google Shape;246;p23"/>
          <p:cNvSpPr txBox="1"/>
          <p:nvPr/>
        </p:nvSpPr>
        <p:spPr>
          <a:xfrm>
            <a:off x="0" y="3674886"/>
            <a:ext cx="922800" cy="215444"/>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fr" i="1" dirty="0">
                <a:solidFill>
                  <a:srgbClr val="38761D"/>
                </a:solidFill>
                <a:latin typeface="Calibri"/>
                <a:ea typeface="Calibri"/>
                <a:cs typeface="Calibri"/>
                <a:sym typeface="Calibri"/>
              </a:rPr>
              <a:t>3ème ligne</a:t>
            </a:r>
            <a:endParaRPr i="1" dirty="0">
              <a:solidFill>
                <a:srgbClr val="38761D"/>
              </a:solidFill>
              <a:latin typeface="Calibri"/>
              <a:ea typeface="Calibri"/>
              <a:cs typeface="Calibri"/>
              <a:sym typeface="Calibri"/>
            </a:endParaRPr>
          </a:p>
        </p:txBody>
      </p:sp>
      <p:sp>
        <p:nvSpPr>
          <p:cNvPr id="247" name="Google Shape;247;p23"/>
          <p:cNvSpPr/>
          <p:nvPr/>
        </p:nvSpPr>
        <p:spPr>
          <a:xfrm>
            <a:off x="922875" y="3695889"/>
            <a:ext cx="1859400" cy="306300"/>
          </a:xfrm>
          <a:prstGeom prst="roundRect">
            <a:avLst>
              <a:gd name="adj" fmla="val 16667"/>
            </a:avLst>
          </a:prstGeom>
          <a:noFill/>
          <a:ln w="9525" cap="flat" cmpd="sng">
            <a:solidFill>
              <a:schemeClr val="dk2"/>
            </a:solidFill>
            <a:prstDash val="dot"/>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500" b="1" i="1">
                <a:solidFill>
                  <a:srgbClr val="38761D"/>
                </a:solidFill>
                <a:latin typeface="Calibri"/>
                <a:ea typeface="Calibri"/>
                <a:cs typeface="Calibri"/>
                <a:sym typeface="Calibri"/>
              </a:rPr>
              <a:t>Inflix ou Ciclosporine</a:t>
            </a:r>
            <a:endParaRPr sz="1500" b="1" i="1">
              <a:solidFill>
                <a:srgbClr val="38761D"/>
              </a:solidFill>
              <a:latin typeface="Calibri"/>
              <a:ea typeface="Calibri"/>
              <a:cs typeface="Calibri"/>
              <a:sym typeface="Calibri"/>
            </a:endParaRPr>
          </a:p>
        </p:txBody>
      </p:sp>
      <p:cxnSp>
        <p:nvCxnSpPr>
          <p:cNvPr id="248" name="Google Shape;248;p23"/>
          <p:cNvCxnSpPr>
            <a:stCxn id="249" idx="2"/>
            <a:endCxn id="247" idx="0"/>
          </p:cNvCxnSpPr>
          <p:nvPr/>
        </p:nvCxnSpPr>
        <p:spPr>
          <a:xfrm>
            <a:off x="1852575" y="3516489"/>
            <a:ext cx="0" cy="179400"/>
          </a:xfrm>
          <a:prstGeom prst="straightConnector1">
            <a:avLst/>
          </a:prstGeom>
          <a:noFill/>
          <a:ln w="9525" cap="flat" cmpd="sng">
            <a:solidFill>
              <a:schemeClr val="dk2"/>
            </a:solidFill>
            <a:prstDash val="solid"/>
            <a:round/>
            <a:headEnd type="none" w="med" len="med"/>
            <a:tailEnd type="triangle" w="med" len="med"/>
          </a:ln>
        </p:spPr>
      </p:cxnSp>
      <p:cxnSp>
        <p:nvCxnSpPr>
          <p:cNvPr id="250" name="Google Shape;250;p23"/>
          <p:cNvCxnSpPr>
            <a:stCxn id="247" idx="3"/>
          </p:cNvCxnSpPr>
          <p:nvPr/>
        </p:nvCxnSpPr>
        <p:spPr>
          <a:xfrm rot="10800000" flipH="1">
            <a:off x="2782275" y="3848739"/>
            <a:ext cx="5751300" cy="300"/>
          </a:xfrm>
          <a:prstGeom prst="straightConnector1">
            <a:avLst/>
          </a:prstGeom>
          <a:noFill/>
          <a:ln w="9525" cap="flat" cmpd="sng">
            <a:solidFill>
              <a:schemeClr val="dk2"/>
            </a:solidFill>
            <a:prstDash val="solid"/>
            <a:round/>
            <a:headEnd type="none" w="med" len="med"/>
            <a:tailEnd type="triangle" w="med" len="med"/>
          </a:ln>
        </p:spPr>
      </p:cxnSp>
      <p:sp>
        <p:nvSpPr>
          <p:cNvPr id="251" name="Google Shape;251;p23"/>
          <p:cNvSpPr/>
          <p:nvPr/>
        </p:nvSpPr>
        <p:spPr>
          <a:xfrm>
            <a:off x="435100" y="1509450"/>
            <a:ext cx="8253300" cy="306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Hospitalisation et bilan initial : Bio, TDM AP, rectosigmoïdoscopie</a:t>
            </a:r>
            <a:endParaRPr sz="1800" b="1">
              <a:solidFill>
                <a:schemeClr val="dk1"/>
              </a:solidFill>
              <a:latin typeface="Calibri"/>
              <a:ea typeface="Calibri"/>
              <a:cs typeface="Calibri"/>
              <a:sym typeface="Calibri"/>
            </a:endParaRPr>
          </a:p>
        </p:txBody>
      </p:sp>
      <p:grpSp>
        <p:nvGrpSpPr>
          <p:cNvPr id="252" name="Google Shape;252;p23"/>
          <p:cNvGrpSpPr/>
          <p:nvPr/>
        </p:nvGrpSpPr>
        <p:grpSpPr>
          <a:xfrm>
            <a:off x="3228108" y="2449526"/>
            <a:ext cx="4977080" cy="1228806"/>
            <a:chOff x="152400" y="1295001"/>
            <a:chExt cx="9144002" cy="2257590"/>
          </a:xfrm>
        </p:grpSpPr>
        <p:pic>
          <p:nvPicPr>
            <p:cNvPr id="253" name="Google Shape;253;p23"/>
            <p:cNvPicPr preferRelativeResize="0"/>
            <p:nvPr/>
          </p:nvPicPr>
          <p:blipFill rotWithShape="1">
            <a:blip r:embed="rId3">
              <a:alphaModFix/>
            </a:blip>
            <a:srcRect b="28769"/>
            <a:stretch/>
          </p:blipFill>
          <p:spPr>
            <a:xfrm>
              <a:off x="152400" y="1295001"/>
              <a:ext cx="9144002" cy="2035963"/>
            </a:xfrm>
            <a:prstGeom prst="rect">
              <a:avLst/>
            </a:prstGeom>
            <a:noFill/>
            <a:ln>
              <a:noFill/>
            </a:ln>
          </p:spPr>
        </p:pic>
        <p:pic>
          <p:nvPicPr>
            <p:cNvPr id="254" name="Google Shape;254;p23"/>
            <p:cNvPicPr preferRelativeResize="0"/>
            <p:nvPr/>
          </p:nvPicPr>
          <p:blipFill rotWithShape="1">
            <a:blip r:embed="rId3">
              <a:alphaModFix/>
            </a:blip>
            <a:srcRect t="89283"/>
            <a:stretch/>
          </p:blipFill>
          <p:spPr>
            <a:xfrm>
              <a:off x="152400" y="3246291"/>
              <a:ext cx="9144002" cy="306300"/>
            </a:xfrm>
            <a:prstGeom prst="rect">
              <a:avLst/>
            </a:prstGeom>
            <a:noFill/>
            <a:ln>
              <a:noFill/>
            </a:ln>
          </p:spPr>
        </p:pic>
      </p:grpSp>
      <p:sp>
        <p:nvSpPr>
          <p:cNvPr id="255" name="Google Shape;255;p23"/>
          <p:cNvSpPr txBox="1"/>
          <p:nvPr/>
        </p:nvSpPr>
        <p:spPr>
          <a:xfrm>
            <a:off x="1948100" y="4160862"/>
            <a:ext cx="4603800" cy="384900"/>
          </a:xfrm>
          <a:prstGeom prst="rect">
            <a:avLst/>
          </a:prstGeom>
          <a:solidFill>
            <a:srgbClr val="D9EAD3"/>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300" b="1">
                <a:solidFill>
                  <a:schemeClr val="dk1"/>
                </a:solidFill>
                <a:latin typeface="Calibri"/>
                <a:ea typeface="Calibri"/>
                <a:cs typeface="Calibri"/>
                <a:sym typeface="Calibri"/>
              </a:rPr>
              <a:t>PATIENTS SÉLECTIONNÉS EN CENTRE EXPERT</a:t>
            </a:r>
            <a:endParaRPr sz="1300" b="1">
              <a:solidFill>
                <a:schemeClr val="dk1"/>
              </a:solidFill>
              <a:latin typeface="Calibri"/>
              <a:ea typeface="Calibri"/>
              <a:cs typeface="Calibri"/>
              <a:sym typeface="Calibri"/>
            </a:endParaRPr>
          </a:p>
        </p:txBody>
      </p:sp>
      <p:sp>
        <p:nvSpPr>
          <p:cNvPr id="256" name="Google Shape;256;p23"/>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3"/>
            </a:pPr>
            <a:r>
              <a:rPr lang="fr" sz="1800" b="1">
                <a:latin typeface="Calibri"/>
                <a:ea typeface="Calibri"/>
                <a:cs typeface="Calibri"/>
                <a:sym typeface="Calibri"/>
              </a:rPr>
              <a:t>Prise en charge médicale</a:t>
            </a:r>
            <a:endParaRPr sz="1800" b="1">
              <a:solidFill>
                <a:srgbClr val="000000"/>
              </a:solidFill>
              <a:latin typeface="Calibri"/>
              <a:ea typeface="Calibri"/>
              <a:cs typeface="Calibri"/>
              <a:sym typeface="Calibri"/>
            </a:endParaRPr>
          </a:p>
        </p:txBody>
      </p:sp>
      <p:sp>
        <p:nvSpPr>
          <p:cNvPr id="257" name="Google Shape;257;p23"/>
          <p:cNvSpPr/>
          <p:nvPr/>
        </p:nvSpPr>
        <p:spPr>
          <a:xfrm>
            <a:off x="3020475" y="1901781"/>
            <a:ext cx="23472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a:solidFill>
                  <a:schemeClr val="dk1"/>
                </a:solidFill>
                <a:latin typeface="Calibri"/>
                <a:ea typeface="Calibri"/>
                <a:cs typeface="Calibri"/>
                <a:sym typeface="Calibri"/>
              </a:rPr>
              <a:t>Complication ?</a:t>
            </a:r>
            <a:endParaRPr sz="1600">
              <a:solidFill>
                <a:schemeClr val="dk1"/>
              </a:solidFill>
              <a:latin typeface="Calibri"/>
              <a:ea typeface="Calibri"/>
              <a:cs typeface="Calibri"/>
              <a:sym typeface="Calibri"/>
            </a:endParaRPr>
          </a:p>
        </p:txBody>
      </p:sp>
      <p:cxnSp>
        <p:nvCxnSpPr>
          <p:cNvPr id="258" name="Google Shape;258;p23"/>
          <p:cNvCxnSpPr>
            <a:stCxn id="257" idx="3"/>
          </p:cNvCxnSpPr>
          <p:nvPr/>
        </p:nvCxnSpPr>
        <p:spPr>
          <a:xfrm>
            <a:off x="5367675" y="2054931"/>
            <a:ext cx="3179700" cy="1800"/>
          </a:xfrm>
          <a:prstGeom prst="straightConnector1">
            <a:avLst/>
          </a:prstGeom>
          <a:noFill/>
          <a:ln w="9525" cap="flat" cmpd="sng">
            <a:solidFill>
              <a:schemeClr val="dk2"/>
            </a:solidFill>
            <a:prstDash val="solid"/>
            <a:round/>
            <a:headEnd type="none" w="med" len="med"/>
            <a:tailEnd type="triangle" w="med" len="med"/>
          </a:ln>
        </p:spPr>
      </p:cxnSp>
      <p:cxnSp>
        <p:nvCxnSpPr>
          <p:cNvPr id="259" name="Google Shape;259;p23"/>
          <p:cNvCxnSpPr>
            <a:cxnSpLocks/>
            <a:stCxn id="257" idx="1"/>
          </p:cNvCxnSpPr>
          <p:nvPr/>
        </p:nvCxnSpPr>
        <p:spPr>
          <a:xfrm flipH="1">
            <a:off x="1852575" y="2054931"/>
            <a:ext cx="1167900" cy="239100"/>
          </a:xfrm>
          <a:prstGeom prst="bentConnector2">
            <a:avLst/>
          </a:prstGeom>
          <a:noFill/>
          <a:ln w="9525" cap="flat" cmpd="sng">
            <a:solidFill>
              <a:schemeClr val="dk2"/>
            </a:solidFill>
            <a:prstDash val="solid"/>
            <a:round/>
            <a:headEnd type="none" w="med" len="med"/>
            <a:tailEnd type="triangle" w="med" len="med"/>
          </a:ln>
        </p:spPr>
      </p:cxnSp>
      <p:sp>
        <p:nvSpPr>
          <p:cNvPr id="260" name="Google Shape;260;p23"/>
          <p:cNvSpPr txBox="1"/>
          <p:nvPr/>
        </p:nvSpPr>
        <p:spPr>
          <a:xfrm>
            <a:off x="2067125" y="1832577"/>
            <a:ext cx="38910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6AA84F"/>
                </a:solidFill>
              </a:rPr>
              <a:t>NON</a:t>
            </a:r>
            <a:endParaRPr sz="900" i="1">
              <a:solidFill>
                <a:srgbClr val="6AA84F"/>
              </a:solidFill>
            </a:endParaRPr>
          </a:p>
        </p:txBody>
      </p:sp>
      <p:sp>
        <p:nvSpPr>
          <p:cNvPr id="261" name="Google Shape;261;p23"/>
          <p:cNvSpPr txBox="1"/>
          <p:nvPr/>
        </p:nvSpPr>
        <p:spPr>
          <a:xfrm>
            <a:off x="5664900" y="1815750"/>
            <a:ext cx="34791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CC0000"/>
                </a:solidFill>
              </a:rPr>
              <a:t>OUI</a:t>
            </a:r>
            <a:endParaRPr sz="900" i="1">
              <a:solidFill>
                <a:srgbClr val="CC0000"/>
              </a:solidFill>
            </a:endParaRPr>
          </a:p>
        </p:txBody>
      </p:sp>
      <p:sp>
        <p:nvSpPr>
          <p:cNvPr id="262" name="Google Shape;26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10</a:t>
            </a:fld>
            <a:endParaRPr/>
          </a:p>
        </p:txBody>
      </p:sp>
      <p:graphicFrame>
        <p:nvGraphicFramePr>
          <p:cNvPr id="264" name="Google Shape;264;p23"/>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265" name="Google Shape;265;p23"/>
          <p:cNvPicPr preferRelativeResize="0"/>
          <p:nvPr/>
        </p:nvPicPr>
        <p:blipFill>
          <a:blip r:embed="rId4">
            <a:alphaModFix/>
          </a:blip>
          <a:stretch>
            <a:fillRect/>
          </a:stretch>
        </p:blipFill>
        <p:spPr>
          <a:xfrm>
            <a:off x="7608675" y="0"/>
            <a:ext cx="1535326" cy="591050"/>
          </a:xfrm>
          <a:prstGeom prst="rect">
            <a:avLst/>
          </a:prstGeom>
          <a:noFill/>
          <a:ln>
            <a:noFill/>
          </a:ln>
        </p:spPr>
      </p:pic>
      <p:sp>
        <p:nvSpPr>
          <p:cNvPr id="2" name="Google Shape;216;p22">
            <a:extLst>
              <a:ext uri="{FF2B5EF4-FFF2-40B4-BE49-F238E27FC236}">
                <a16:creationId xmlns:a16="http://schemas.microsoft.com/office/drawing/2014/main" id="{C262E180-FFAC-0465-50AC-43CCDAD71725}"/>
              </a:ext>
            </a:extLst>
          </p:cNvPr>
          <p:cNvSpPr txBox="1"/>
          <p:nvPr/>
        </p:nvSpPr>
        <p:spPr>
          <a:xfrm>
            <a:off x="0" y="2753136"/>
            <a:ext cx="922800" cy="288147"/>
          </a:xfrm>
          <a:prstGeom prst="rect">
            <a:avLst/>
          </a:prstGeom>
          <a:noFill/>
          <a:ln>
            <a:noFill/>
          </a:ln>
        </p:spPr>
        <p:txBody>
          <a:bodyPr spcFirstLastPara="1" wrap="square" lIns="36000" tIns="36000" rIns="36000" bIns="36000" anchor="t" anchorCtr="0">
            <a:spAutoFit/>
          </a:bodyPr>
          <a:lstStyle/>
          <a:p>
            <a:pPr marL="0" marR="0" lvl="0" indent="0" algn="ctr" rtl="0">
              <a:spcBef>
                <a:spcPts val="0"/>
              </a:spcBef>
              <a:spcAft>
                <a:spcPts val="0"/>
              </a:spcAft>
              <a:buNone/>
            </a:pPr>
            <a:r>
              <a:rPr lang="fr" b="1" i="1" dirty="0">
                <a:solidFill>
                  <a:schemeClr val="dk2"/>
                </a:solidFill>
                <a:latin typeface="Calibri"/>
                <a:ea typeface="Calibri"/>
                <a:cs typeface="Calibri"/>
                <a:sym typeface="Calibri"/>
              </a:rPr>
              <a:t>2ème ligne</a:t>
            </a:r>
            <a:endParaRPr b="1" i="1" dirty="0">
              <a:solidFill>
                <a:schemeClr val="dk2"/>
              </a:solidFill>
              <a:latin typeface="Calibri"/>
              <a:ea typeface="Calibri"/>
              <a:cs typeface="Calibri"/>
              <a:sym typeface="Calibri"/>
            </a:endParaRPr>
          </a:p>
        </p:txBody>
      </p:sp>
      <p:sp>
        <p:nvSpPr>
          <p:cNvPr id="3" name="Google Shape;217;p22">
            <a:extLst>
              <a:ext uri="{FF2B5EF4-FFF2-40B4-BE49-F238E27FC236}">
                <a16:creationId xmlns:a16="http://schemas.microsoft.com/office/drawing/2014/main" id="{CF12B1E7-FC10-21AC-56F0-2FA618C970EC}"/>
              </a:ext>
            </a:extLst>
          </p:cNvPr>
          <p:cNvSpPr/>
          <p:nvPr/>
        </p:nvSpPr>
        <p:spPr>
          <a:xfrm>
            <a:off x="780075" y="3212150"/>
            <a:ext cx="2261076" cy="306300"/>
          </a:xfrm>
          <a:prstGeom prst="roundRect">
            <a:avLst>
              <a:gd name="adj" fmla="val 16667"/>
            </a:avLst>
          </a:prstGeom>
          <a:solidFill>
            <a:srgbClr val="FFFFFF"/>
          </a:solidFill>
          <a:ln w="9525" cap="flat" cmpd="sng">
            <a:solidFill>
              <a:schemeClr val="dk2"/>
            </a:solidFill>
            <a:prstDash val="dot"/>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sz="1500" i="1" dirty="0" err="1">
                <a:solidFill>
                  <a:srgbClr val="38761D"/>
                </a:solidFill>
                <a:latin typeface="Calibri"/>
                <a:ea typeface="Calibri"/>
                <a:cs typeface="Calibri"/>
                <a:sym typeface="Calibri"/>
              </a:rPr>
              <a:t>Védo</a:t>
            </a:r>
            <a:r>
              <a:rPr lang="fr" sz="1500" i="1" dirty="0">
                <a:solidFill>
                  <a:srgbClr val="38761D"/>
                </a:solidFill>
                <a:latin typeface="Calibri"/>
                <a:ea typeface="Calibri"/>
                <a:cs typeface="Calibri"/>
                <a:sym typeface="Calibri"/>
              </a:rPr>
              <a:t> - </a:t>
            </a:r>
            <a:r>
              <a:rPr lang="fr" sz="1500" i="1" dirty="0" err="1">
                <a:solidFill>
                  <a:srgbClr val="38761D"/>
                </a:solidFill>
                <a:latin typeface="Calibri"/>
                <a:ea typeface="Calibri"/>
                <a:cs typeface="Calibri"/>
                <a:sym typeface="Calibri"/>
              </a:rPr>
              <a:t>Tofa</a:t>
            </a:r>
            <a:r>
              <a:rPr lang="fr" sz="1500" i="1" dirty="0">
                <a:solidFill>
                  <a:srgbClr val="38761D"/>
                </a:solidFill>
                <a:latin typeface="Calibri"/>
                <a:ea typeface="Calibri"/>
                <a:cs typeface="Calibri"/>
                <a:sym typeface="Calibri"/>
              </a:rPr>
              <a:t> - </a:t>
            </a:r>
            <a:r>
              <a:rPr lang="fr" sz="1500" i="1" dirty="0" err="1">
                <a:solidFill>
                  <a:srgbClr val="38761D"/>
                </a:solidFill>
                <a:latin typeface="Calibri"/>
                <a:ea typeface="Calibri"/>
                <a:cs typeface="Calibri"/>
                <a:sym typeface="Calibri"/>
              </a:rPr>
              <a:t>Ustek</a:t>
            </a:r>
            <a:r>
              <a:rPr lang="fr" sz="1500" i="1" dirty="0">
                <a:solidFill>
                  <a:srgbClr val="38761D"/>
                </a:solidFill>
                <a:latin typeface="Calibri"/>
                <a:ea typeface="Calibri"/>
                <a:cs typeface="Calibri"/>
                <a:sym typeface="Calibri"/>
              </a:rPr>
              <a:t> - </a:t>
            </a:r>
            <a:r>
              <a:rPr lang="fr" sz="1500" i="1" dirty="0" err="1">
                <a:solidFill>
                  <a:srgbClr val="38761D"/>
                </a:solidFill>
                <a:latin typeface="Calibri"/>
                <a:ea typeface="Calibri"/>
                <a:cs typeface="Calibri"/>
                <a:sym typeface="Calibri"/>
              </a:rPr>
              <a:t>Upada</a:t>
            </a:r>
            <a:endParaRPr sz="1500" i="1" dirty="0">
              <a:solidFill>
                <a:srgbClr val="38761D"/>
              </a:solidFill>
              <a:latin typeface="Calibri"/>
              <a:ea typeface="Calibri"/>
              <a:cs typeface="Calibri"/>
              <a:sym typeface="Calibri"/>
            </a:endParaRPr>
          </a:p>
        </p:txBody>
      </p:sp>
      <p:sp>
        <p:nvSpPr>
          <p:cNvPr id="4" name="Google Shape;184;p21">
            <a:extLst>
              <a:ext uri="{FF2B5EF4-FFF2-40B4-BE49-F238E27FC236}">
                <a16:creationId xmlns:a16="http://schemas.microsoft.com/office/drawing/2014/main" id="{96817763-50B3-6978-95C9-04567DD29566}"/>
              </a:ext>
            </a:extLst>
          </p:cNvPr>
          <p:cNvSpPr/>
          <p:nvPr/>
        </p:nvSpPr>
        <p:spPr>
          <a:xfrm>
            <a:off x="833765" y="2308593"/>
            <a:ext cx="210326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500" b="1" dirty="0">
                <a:solidFill>
                  <a:schemeClr val="dk1"/>
                </a:solidFill>
                <a:latin typeface="Calibri"/>
                <a:ea typeface="Calibri"/>
                <a:cs typeface="Calibri"/>
                <a:sym typeface="Calibri"/>
              </a:rPr>
              <a:t>Corticothérapie IV</a:t>
            </a:r>
            <a:endParaRPr sz="1500" b="1" dirty="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9">
          <a:extLst>
            <a:ext uri="{FF2B5EF4-FFF2-40B4-BE49-F238E27FC236}">
              <a16:creationId xmlns:a16="http://schemas.microsoft.com/office/drawing/2014/main" id="{2A3FCDF1-3FF4-814E-3986-CBDE49167B3C}"/>
            </a:ext>
          </a:extLst>
        </p:cNvPr>
        <p:cNvGrpSpPr/>
        <p:nvPr/>
      </p:nvGrpSpPr>
      <p:grpSpPr>
        <a:xfrm>
          <a:off x="0" y="0"/>
          <a:ext cx="0" cy="0"/>
          <a:chOff x="0" y="0"/>
          <a:chExt cx="0" cy="0"/>
        </a:xfrm>
      </p:grpSpPr>
      <p:sp>
        <p:nvSpPr>
          <p:cNvPr id="270" name="Google Shape;270;p24">
            <a:extLst>
              <a:ext uri="{FF2B5EF4-FFF2-40B4-BE49-F238E27FC236}">
                <a16:creationId xmlns:a16="http://schemas.microsoft.com/office/drawing/2014/main" id="{9AA67B0F-4713-2AC4-9913-3572C4FFAC92}"/>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271" name="Google Shape;271;p24">
            <a:extLst>
              <a:ext uri="{FF2B5EF4-FFF2-40B4-BE49-F238E27FC236}">
                <a16:creationId xmlns:a16="http://schemas.microsoft.com/office/drawing/2014/main" id="{E032B4F6-8E98-247F-A496-C36683B1DD9D}"/>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4"/>
            </a:pPr>
            <a:r>
              <a:rPr lang="fr" sz="1800" b="1">
                <a:latin typeface="Calibri"/>
                <a:ea typeface="Calibri"/>
                <a:cs typeface="Calibri"/>
                <a:sym typeface="Calibri"/>
              </a:rPr>
              <a:t>La 3ème ligne...</a:t>
            </a:r>
            <a:endParaRPr sz="1800" b="1">
              <a:solidFill>
                <a:srgbClr val="000000"/>
              </a:solidFill>
              <a:latin typeface="Calibri"/>
              <a:ea typeface="Calibri"/>
              <a:cs typeface="Calibri"/>
              <a:sym typeface="Calibri"/>
            </a:endParaRPr>
          </a:p>
        </p:txBody>
      </p:sp>
      <p:sp>
        <p:nvSpPr>
          <p:cNvPr id="272" name="Google Shape;272;p24">
            <a:extLst>
              <a:ext uri="{FF2B5EF4-FFF2-40B4-BE49-F238E27FC236}">
                <a16:creationId xmlns:a16="http://schemas.microsoft.com/office/drawing/2014/main" id="{FA1F7738-2EE3-1D26-B00D-481099256460}"/>
              </a:ext>
            </a:extLst>
          </p:cNvPr>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457200" lvl="0" indent="-323850" algn="l" rtl="0">
              <a:lnSpc>
                <a:spcPct val="115000"/>
              </a:lnSpc>
              <a:spcBef>
                <a:spcPts val="0"/>
              </a:spcBef>
              <a:spcAft>
                <a:spcPts val="0"/>
              </a:spcAft>
              <a:buClr>
                <a:schemeClr val="dk1"/>
              </a:buClr>
              <a:buSzPts val="1500"/>
              <a:buFont typeface="Calibri"/>
              <a:buChar char="-"/>
            </a:pPr>
            <a:r>
              <a:rPr lang="fr" sz="1800" dirty="0">
                <a:solidFill>
                  <a:schemeClr val="dk1"/>
                </a:solidFill>
                <a:latin typeface="Calibri"/>
                <a:ea typeface="Calibri"/>
                <a:cs typeface="Calibri"/>
                <a:sym typeface="Calibri"/>
              </a:rPr>
              <a:t>Chaque ligne thérapeutique allonge le délai entre début des symptômes et chirurgie</a:t>
            </a:r>
          </a:p>
          <a:p>
            <a:pPr marL="133350" lvl="0" algn="l" rtl="0">
              <a:lnSpc>
                <a:spcPct val="115000"/>
              </a:lnSpc>
              <a:spcBef>
                <a:spcPts val="0"/>
              </a:spcBef>
              <a:spcAft>
                <a:spcPts val="0"/>
              </a:spcAft>
              <a:buClr>
                <a:schemeClr val="dk1"/>
              </a:buClr>
              <a:buSzPts val="1500"/>
            </a:pPr>
            <a:endParaRPr lang="fr" sz="1800" dirty="0">
              <a:solidFill>
                <a:schemeClr val="dk1"/>
              </a:solidFill>
              <a:latin typeface="Calibri"/>
              <a:ea typeface="Calibri"/>
              <a:cs typeface="Calibri"/>
              <a:sym typeface="Calibri"/>
            </a:endParaRPr>
          </a:p>
        </p:txBody>
      </p:sp>
      <p:graphicFrame>
        <p:nvGraphicFramePr>
          <p:cNvPr id="277" name="Google Shape;277;p24">
            <a:extLst>
              <a:ext uri="{FF2B5EF4-FFF2-40B4-BE49-F238E27FC236}">
                <a16:creationId xmlns:a16="http://schemas.microsoft.com/office/drawing/2014/main" id="{27D77DC0-14BA-54C7-B511-F2E8D9C62E5E}"/>
              </a:ext>
            </a:extLst>
          </p:cNvPr>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278" name="Google Shape;278;p24">
            <a:extLst>
              <a:ext uri="{FF2B5EF4-FFF2-40B4-BE49-F238E27FC236}">
                <a16:creationId xmlns:a16="http://schemas.microsoft.com/office/drawing/2014/main" id="{9846885C-BDCA-E85F-E11F-DC55C3E69CD8}"/>
              </a:ext>
            </a:extLst>
          </p:cNvPr>
          <p:cNvPicPr preferRelativeResize="0"/>
          <p:nvPr/>
        </p:nvPicPr>
        <p:blipFill>
          <a:blip r:embed="rId3">
            <a:alphaModFix/>
          </a:blip>
          <a:stretch>
            <a:fillRect/>
          </a:stretch>
        </p:blipFill>
        <p:spPr>
          <a:xfrm>
            <a:off x="7608675" y="0"/>
            <a:ext cx="1535326" cy="591050"/>
          </a:xfrm>
          <a:prstGeom prst="rect">
            <a:avLst/>
          </a:prstGeom>
          <a:noFill/>
          <a:ln>
            <a:noFill/>
          </a:ln>
        </p:spPr>
      </p:pic>
      <p:pic>
        <p:nvPicPr>
          <p:cNvPr id="2" name="Google Shape;626;p47">
            <a:extLst>
              <a:ext uri="{FF2B5EF4-FFF2-40B4-BE49-F238E27FC236}">
                <a16:creationId xmlns:a16="http://schemas.microsoft.com/office/drawing/2014/main" id="{B61E2B6A-98C7-A45F-056D-C5D8CB49BDD9}"/>
              </a:ext>
            </a:extLst>
          </p:cNvPr>
          <p:cNvPicPr preferRelativeResize="0"/>
          <p:nvPr/>
        </p:nvPicPr>
        <p:blipFill>
          <a:blip r:embed="rId4">
            <a:alphaModFix/>
          </a:blip>
          <a:stretch>
            <a:fillRect/>
          </a:stretch>
        </p:blipFill>
        <p:spPr>
          <a:xfrm>
            <a:off x="158750" y="1552156"/>
            <a:ext cx="2701501" cy="789200"/>
          </a:xfrm>
          <a:prstGeom prst="rect">
            <a:avLst/>
          </a:prstGeom>
          <a:noFill/>
          <a:ln>
            <a:noFill/>
          </a:ln>
        </p:spPr>
      </p:pic>
      <p:pic>
        <p:nvPicPr>
          <p:cNvPr id="3" name="Google Shape;627;p47">
            <a:extLst>
              <a:ext uri="{FF2B5EF4-FFF2-40B4-BE49-F238E27FC236}">
                <a16:creationId xmlns:a16="http://schemas.microsoft.com/office/drawing/2014/main" id="{3257F026-8621-0AF0-5162-6DF4EC17ED55}"/>
              </a:ext>
            </a:extLst>
          </p:cNvPr>
          <p:cNvPicPr preferRelativeResize="0"/>
          <p:nvPr/>
        </p:nvPicPr>
        <p:blipFill>
          <a:blip r:embed="rId5">
            <a:alphaModFix/>
          </a:blip>
          <a:stretch>
            <a:fillRect/>
          </a:stretch>
        </p:blipFill>
        <p:spPr>
          <a:xfrm>
            <a:off x="158750" y="2337769"/>
            <a:ext cx="1723150" cy="429825"/>
          </a:xfrm>
          <a:prstGeom prst="rect">
            <a:avLst/>
          </a:prstGeom>
          <a:noFill/>
          <a:ln>
            <a:noFill/>
          </a:ln>
        </p:spPr>
      </p:pic>
      <p:pic>
        <p:nvPicPr>
          <p:cNvPr id="4" name="Google Shape;628;p47">
            <a:extLst>
              <a:ext uri="{FF2B5EF4-FFF2-40B4-BE49-F238E27FC236}">
                <a16:creationId xmlns:a16="http://schemas.microsoft.com/office/drawing/2014/main" id="{33BA6F11-5F8B-7F41-10A7-B2A768FC3521}"/>
              </a:ext>
            </a:extLst>
          </p:cNvPr>
          <p:cNvPicPr preferRelativeResize="0"/>
          <p:nvPr/>
        </p:nvPicPr>
        <p:blipFill>
          <a:blip r:embed="rId6">
            <a:alphaModFix/>
          </a:blip>
          <a:stretch>
            <a:fillRect/>
          </a:stretch>
        </p:blipFill>
        <p:spPr>
          <a:xfrm>
            <a:off x="1965100" y="2321831"/>
            <a:ext cx="548700" cy="288802"/>
          </a:xfrm>
          <a:prstGeom prst="rect">
            <a:avLst/>
          </a:prstGeom>
          <a:noFill/>
          <a:ln>
            <a:noFill/>
          </a:ln>
        </p:spPr>
      </p:pic>
      <p:sp>
        <p:nvSpPr>
          <p:cNvPr id="5" name="Google Shape;629;p47">
            <a:extLst>
              <a:ext uri="{FF2B5EF4-FFF2-40B4-BE49-F238E27FC236}">
                <a16:creationId xmlns:a16="http://schemas.microsoft.com/office/drawing/2014/main" id="{9BD55D49-3065-0A2A-5586-EF75E3C14E1F}"/>
              </a:ext>
            </a:extLst>
          </p:cNvPr>
          <p:cNvSpPr/>
          <p:nvPr/>
        </p:nvSpPr>
        <p:spPr>
          <a:xfrm>
            <a:off x="3156050" y="1776106"/>
            <a:ext cx="5865000" cy="288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6" name="Google Shape;630;p47">
            <a:extLst>
              <a:ext uri="{FF2B5EF4-FFF2-40B4-BE49-F238E27FC236}">
                <a16:creationId xmlns:a16="http://schemas.microsoft.com/office/drawing/2014/main" id="{06AE3ED5-B21A-17AA-8430-DF816B412399}"/>
              </a:ext>
            </a:extLst>
          </p:cNvPr>
          <p:cNvCxnSpPr/>
          <p:nvPr/>
        </p:nvCxnSpPr>
        <p:spPr>
          <a:xfrm>
            <a:off x="3890218" y="1728647"/>
            <a:ext cx="0" cy="426300"/>
          </a:xfrm>
          <a:prstGeom prst="straightConnector1">
            <a:avLst/>
          </a:prstGeom>
          <a:noFill/>
          <a:ln w="19050" cap="flat" cmpd="sng">
            <a:solidFill>
              <a:schemeClr val="dk1"/>
            </a:solidFill>
            <a:prstDash val="solid"/>
            <a:round/>
            <a:headEnd type="none" w="med" len="med"/>
            <a:tailEnd type="none" w="med" len="med"/>
          </a:ln>
        </p:spPr>
      </p:cxnSp>
      <p:sp>
        <p:nvSpPr>
          <p:cNvPr id="7" name="Google Shape;631;p47">
            <a:extLst>
              <a:ext uri="{FF2B5EF4-FFF2-40B4-BE49-F238E27FC236}">
                <a16:creationId xmlns:a16="http://schemas.microsoft.com/office/drawing/2014/main" id="{90C21099-3546-D8D6-19AA-285C8486C81E}"/>
              </a:ext>
            </a:extLst>
          </p:cNvPr>
          <p:cNvSpPr txBox="1"/>
          <p:nvPr/>
        </p:nvSpPr>
        <p:spPr>
          <a:xfrm>
            <a:off x="3439175" y="2103631"/>
            <a:ext cx="802800" cy="431100"/>
          </a:xfrm>
          <a:prstGeom prst="rect">
            <a:avLst/>
          </a:prstGeom>
          <a:noFill/>
          <a:ln>
            <a:noFill/>
          </a:ln>
        </p:spPr>
        <p:txBody>
          <a:bodyPr spcFirstLastPara="1" wrap="square" lIns="91425" tIns="91425" rIns="10350"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2e ligne</a:t>
            </a:r>
            <a:endParaRPr sz="1600" b="1">
              <a:solidFill>
                <a:schemeClr val="dk1"/>
              </a:solidFill>
              <a:latin typeface="Calibri"/>
              <a:ea typeface="Calibri"/>
              <a:cs typeface="Calibri"/>
              <a:sym typeface="Calibri"/>
            </a:endParaRPr>
          </a:p>
        </p:txBody>
      </p:sp>
      <p:cxnSp>
        <p:nvCxnSpPr>
          <p:cNvPr id="8" name="Google Shape;632;p47">
            <a:extLst>
              <a:ext uri="{FF2B5EF4-FFF2-40B4-BE49-F238E27FC236}">
                <a16:creationId xmlns:a16="http://schemas.microsoft.com/office/drawing/2014/main" id="{67EA5245-F387-4F8D-EF60-EC726CC88773}"/>
              </a:ext>
            </a:extLst>
          </p:cNvPr>
          <p:cNvCxnSpPr/>
          <p:nvPr/>
        </p:nvCxnSpPr>
        <p:spPr>
          <a:xfrm>
            <a:off x="6110605" y="1728647"/>
            <a:ext cx="0" cy="426300"/>
          </a:xfrm>
          <a:prstGeom prst="straightConnector1">
            <a:avLst/>
          </a:prstGeom>
          <a:noFill/>
          <a:ln w="19050" cap="flat" cmpd="sng">
            <a:solidFill>
              <a:schemeClr val="dk1"/>
            </a:solidFill>
            <a:prstDash val="solid"/>
            <a:round/>
            <a:headEnd type="none" w="med" len="med"/>
            <a:tailEnd type="none" w="med" len="med"/>
          </a:ln>
        </p:spPr>
      </p:cxnSp>
      <p:sp>
        <p:nvSpPr>
          <p:cNvPr id="9" name="Google Shape;633;p47">
            <a:extLst>
              <a:ext uri="{FF2B5EF4-FFF2-40B4-BE49-F238E27FC236}">
                <a16:creationId xmlns:a16="http://schemas.microsoft.com/office/drawing/2014/main" id="{67DA2BC6-C4E4-D6D2-5ACE-3C2E0BEE2A13}"/>
              </a:ext>
            </a:extLst>
          </p:cNvPr>
          <p:cNvSpPr txBox="1"/>
          <p:nvPr/>
        </p:nvSpPr>
        <p:spPr>
          <a:xfrm>
            <a:off x="5644247" y="2103631"/>
            <a:ext cx="802800" cy="431100"/>
          </a:xfrm>
          <a:prstGeom prst="rect">
            <a:avLst/>
          </a:prstGeom>
          <a:noFill/>
          <a:ln>
            <a:noFill/>
          </a:ln>
        </p:spPr>
        <p:txBody>
          <a:bodyPr spcFirstLastPara="1" wrap="square" lIns="91425" tIns="91425" rIns="10350"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3e ligne</a:t>
            </a:r>
            <a:endParaRPr sz="1600" b="1">
              <a:solidFill>
                <a:schemeClr val="dk1"/>
              </a:solidFill>
              <a:latin typeface="Calibri"/>
              <a:ea typeface="Calibri"/>
              <a:cs typeface="Calibri"/>
              <a:sym typeface="Calibri"/>
            </a:endParaRPr>
          </a:p>
        </p:txBody>
      </p:sp>
      <p:cxnSp>
        <p:nvCxnSpPr>
          <p:cNvPr id="10" name="Google Shape;634;p47">
            <a:extLst>
              <a:ext uri="{FF2B5EF4-FFF2-40B4-BE49-F238E27FC236}">
                <a16:creationId xmlns:a16="http://schemas.microsoft.com/office/drawing/2014/main" id="{7F0C847E-B608-894E-F429-040EE8D1FD03}"/>
              </a:ext>
            </a:extLst>
          </p:cNvPr>
          <p:cNvCxnSpPr/>
          <p:nvPr/>
        </p:nvCxnSpPr>
        <p:spPr>
          <a:xfrm>
            <a:off x="8347967" y="1728647"/>
            <a:ext cx="0" cy="426300"/>
          </a:xfrm>
          <a:prstGeom prst="straightConnector1">
            <a:avLst/>
          </a:prstGeom>
          <a:noFill/>
          <a:ln w="19050" cap="flat" cmpd="sng">
            <a:solidFill>
              <a:schemeClr val="dk1"/>
            </a:solidFill>
            <a:prstDash val="solid"/>
            <a:round/>
            <a:headEnd type="none" w="med" len="med"/>
            <a:tailEnd type="none" w="med" len="med"/>
          </a:ln>
        </p:spPr>
      </p:cxnSp>
      <p:sp>
        <p:nvSpPr>
          <p:cNvPr id="11" name="Google Shape;635;p47">
            <a:extLst>
              <a:ext uri="{FF2B5EF4-FFF2-40B4-BE49-F238E27FC236}">
                <a16:creationId xmlns:a16="http://schemas.microsoft.com/office/drawing/2014/main" id="{F94EB6B5-D0E9-2EFE-77FE-E5FA279639BF}"/>
              </a:ext>
            </a:extLst>
          </p:cNvPr>
          <p:cNvSpPr txBox="1"/>
          <p:nvPr/>
        </p:nvSpPr>
        <p:spPr>
          <a:xfrm>
            <a:off x="7849321" y="2065005"/>
            <a:ext cx="1110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b="1">
                <a:solidFill>
                  <a:schemeClr val="dk1"/>
                </a:solidFill>
                <a:latin typeface="Calibri"/>
                <a:ea typeface="Calibri"/>
                <a:cs typeface="Calibri"/>
                <a:sym typeface="Calibri"/>
              </a:rPr>
              <a:t>chirurgie</a:t>
            </a:r>
            <a:endParaRPr/>
          </a:p>
        </p:txBody>
      </p:sp>
      <p:cxnSp>
        <p:nvCxnSpPr>
          <p:cNvPr id="12" name="Google Shape;636;p47">
            <a:extLst>
              <a:ext uri="{FF2B5EF4-FFF2-40B4-BE49-F238E27FC236}">
                <a16:creationId xmlns:a16="http://schemas.microsoft.com/office/drawing/2014/main" id="{8286C339-0EEB-C230-6C26-EAD09343BD86}"/>
              </a:ext>
            </a:extLst>
          </p:cNvPr>
          <p:cNvCxnSpPr/>
          <p:nvPr/>
        </p:nvCxnSpPr>
        <p:spPr>
          <a:xfrm rot="10800000" flipH="1">
            <a:off x="4053475" y="1651643"/>
            <a:ext cx="1945500" cy="12000"/>
          </a:xfrm>
          <a:prstGeom prst="straightConnector1">
            <a:avLst/>
          </a:prstGeom>
          <a:noFill/>
          <a:ln w="38100" cap="flat" cmpd="sng">
            <a:solidFill>
              <a:srgbClr val="9900FF"/>
            </a:solidFill>
            <a:prstDash val="solid"/>
            <a:round/>
            <a:headEnd type="none" w="med" len="med"/>
            <a:tailEnd type="triangle" w="med" len="med"/>
          </a:ln>
        </p:spPr>
      </p:cxnSp>
      <p:cxnSp>
        <p:nvCxnSpPr>
          <p:cNvPr id="13" name="Google Shape;637;p47">
            <a:extLst>
              <a:ext uri="{FF2B5EF4-FFF2-40B4-BE49-F238E27FC236}">
                <a16:creationId xmlns:a16="http://schemas.microsoft.com/office/drawing/2014/main" id="{6F1A3DCA-7883-0CBA-2F23-BDBBC839177A}"/>
              </a:ext>
            </a:extLst>
          </p:cNvPr>
          <p:cNvCxnSpPr/>
          <p:nvPr/>
        </p:nvCxnSpPr>
        <p:spPr>
          <a:xfrm>
            <a:off x="6248113" y="1647481"/>
            <a:ext cx="2033100" cy="8400"/>
          </a:xfrm>
          <a:prstGeom prst="straightConnector1">
            <a:avLst/>
          </a:prstGeom>
          <a:noFill/>
          <a:ln w="38100" cap="flat" cmpd="sng">
            <a:solidFill>
              <a:srgbClr val="EF4444"/>
            </a:solidFill>
            <a:prstDash val="solid"/>
            <a:round/>
            <a:headEnd type="none" w="med" len="med"/>
            <a:tailEnd type="triangle" w="med" len="med"/>
          </a:ln>
        </p:spPr>
      </p:cxnSp>
      <p:sp>
        <p:nvSpPr>
          <p:cNvPr id="14" name="Google Shape;638;p47">
            <a:extLst>
              <a:ext uri="{FF2B5EF4-FFF2-40B4-BE49-F238E27FC236}">
                <a16:creationId xmlns:a16="http://schemas.microsoft.com/office/drawing/2014/main" id="{C997FE74-EE2C-3201-5FCC-7C3FCC092A5C}"/>
              </a:ext>
            </a:extLst>
          </p:cNvPr>
          <p:cNvSpPr txBox="1"/>
          <p:nvPr/>
        </p:nvSpPr>
        <p:spPr>
          <a:xfrm>
            <a:off x="4467407" y="1911581"/>
            <a:ext cx="1207868" cy="492600"/>
          </a:xfrm>
          <a:prstGeom prst="rect">
            <a:avLst/>
          </a:prstGeom>
          <a:noFill/>
          <a:ln>
            <a:noFill/>
          </a:ln>
        </p:spPr>
        <p:txBody>
          <a:bodyPr spcFirstLastPara="1" wrap="square" lIns="91425" tIns="91425" rIns="91425" bIns="91425" anchor="t" anchorCtr="0">
            <a:spAutoFit/>
          </a:bodyPr>
          <a:lstStyle/>
          <a:p>
            <a:pPr marL="0" marR="0" lvl="0" indent="0" algn="l" rtl="0">
              <a:spcBef>
                <a:spcPts val="0"/>
              </a:spcBef>
              <a:spcAft>
                <a:spcPts val="0"/>
              </a:spcAft>
              <a:buNone/>
            </a:pPr>
            <a:r>
              <a:rPr lang="fr" sz="2000" b="1" dirty="0">
                <a:solidFill>
                  <a:srgbClr val="9900FF"/>
                </a:solidFill>
                <a:latin typeface="Calibri"/>
                <a:ea typeface="Calibri"/>
                <a:cs typeface="Calibri"/>
                <a:sym typeface="Calibri"/>
              </a:rPr>
              <a:t>13 jours</a:t>
            </a:r>
            <a:endParaRPr sz="2000" b="1" dirty="0">
              <a:solidFill>
                <a:srgbClr val="9900FF"/>
              </a:solidFill>
              <a:latin typeface="Calibri"/>
              <a:ea typeface="Calibri"/>
              <a:cs typeface="Calibri"/>
              <a:sym typeface="Calibri"/>
            </a:endParaRPr>
          </a:p>
        </p:txBody>
      </p:sp>
      <p:sp>
        <p:nvSpPr>
          <p:cNvPr id="15" name="Google Shape;639;p47">
            <a:extLst>
              <a:ext uri="{FF2B5EF4-FFF2-40B4-BE49-F238E27FC236}">
                <a16:creationId xmlns:a16="http://schemas.microsoft.com/office/drawing/2014/main" id="{AAE14BC9-7AEB-8152-00BA-FEC590AE3F3D}"/>
              </a:ext>
            </a:extLst>
          </p:cNvPr>
          <p:cNvSpPr txBox="1"/>
          <p:nvPr/>
        </p:nvSpPr>
        <p:spPr>
          <a:xfrm>
            <a:off x="6762298" y="1911580"/>
            <a:ext cx="1110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000" b="1">
                <a:solidFill>
                  <a:srgbClr val="EF4444"/>
                </a:solidFill>
                <a:latin typeface="Calibri"/>
                <a:ea typeface="Calibri"/>
                <a:cs typeface="Calibri"/>
                <a:sym typeface="Calibri"/>
              </a:rPr>
              <a:t>14 jours</a:t>
            </a:r>
            <a:endParaRPr sz="2000" b="1">
              <a:solidFill>
                <a:srgbClr val="EF4444"/>
              </a:solidFill>
              <a:latin typeface="Calibri"/>
              <a:ea typeface="Calibri"/>
              <a:cs typeface="Calibri"/>
              <a:sym typeface="Calibri"/>
            </a:endParaRPr>
          </a:p>
        </p:txBody>
      </p:sp>
      <p:sp>
        <p:nvSpPr>
          <p:cNvPr id="16" name="TextBox 15">
            <a:extLst>
              <a:ext uri="{FF2B5EF4-FFF2-40B4-BE49-F238E27FC236}">
                <a16:creationId xmlns:a16="http://schemas.microsoft.com/office/drawing/2014/main" id="{19CE0102-AB0B-5631-9107-8534CA728D02}"/>
              </a:ext>
            </a:extLst>
          </p:cNvPr>
          <p:cNvSpPr txBox="1"/>
          <p:nvPr/>
        </p:nvSpPr>
        <p:spPr>
          <a:xfrm>
            <a:off x="329806" y="2839661"/>
            <a:ext cx="2000869" cy="307777"/>
          </a:xfrm>
          <a:prstGeom prst="rect">
            <a:avLst/>
          </a:prstGeom>
          <a:noFill/>
        </p:spPr>
        <p:txBody>
          <a:bodyPr wrap="none" rtlCol="0">
            <a:spAutoFit/>
          </a:bodyPr>
          <a:lstStyle/>
          <a:p>
            <a:r>
              <a:rPr lang="en-FR" i="1" dirty="0">
                <a:solidFill>
                  <a:schemeClr val="bg2"/>
                </a:solidFill>
                <a:latin typeface="Calibri" panose="020F0502020204030204" pitchFamily="34" charset="0"/>
                <a:cs typeface="Calibri" panose="020F0502020204030204" pitchFamily="34" charset="0"/>
              </a:rPr>
              <a:t>40 patients ; 2010 - 2017</a:t>
            </a:r>
          </a:p>
        </p:txBody>
      </p:sp>
    </p:spTree>
    <p:extLst>
      <p:ext uri="{BB962C8B-B14F-4D97-AF65-F5344CB8AC3E}">
        <p14:creationId xmlns:p14="http://schemas.microsoft.com/office/powerpoint/2010/main" val="1195757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9">
          <a:extLst>
            <a:ext uri="{FF2B5EF4-FFF2-40B4-BE49-F238E27FC236}">
              <a16:creationId xmlns:a16="http://schemas.microsoft.com/office/drawing/2014/main" id="{7A3ED933-85B2-5F53-19D0-2EA661D3E992}"/>
            </a:ext>
          </a:extLst>
        </p:cNvPr>
        <p:cNvGrpSpPr/>
        <p:nvPr/>
      </p:nvGrpSpPr>
      <p:grpSpPr>
        <a:xfrm>
          <a:off x="0" y="0"/>
          <a:ext cx="0" cy="0"/>
          <a:chOff x="0" y="0"/>
          <a:chExt cx="0" cy="0"/>
        </a:xfrm>
      </p:grpSpPr>
      <p:sp>
        <p:nvSpPr>
          <p:cNvPr id="270" name="Google Shape;270;p24">
            <a:extLst>
              <a:ext uri="{FF2B5EF4-FFF2-40B4-BE49-F238E27FC236}">
                <a16:creationId xmlns:a16="http://schemas.microsoft.com/office/drawing/2014/main" id="{15927EE9-FDAE-180E-6A58-0AFAC3B57BE1}"/>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271" name="Google Shape;271;p24">
            <a:extLst>
              <a:ext uri="{FF2B5EF4-FFF2-40B4-BE49-F238E27FC236}">
                <a16:creationId xmlns:a16="http://schemas.microsoft.com/office/drawing/2014/main" id="{3D681A63-A0C3-7BDD-1D33-A1968846F287}"/>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4"/>
            </a:pPr>
            <a:r>
              <a:rPr lang="fr" sz="1800" b="1">
                <a:latin typeface="Calibri"/>
                <a:ea typeface="Calibri"/>
                <a:cs typeface="Calibri"/>
                <a:sym typeface="Calibri"/>
              </a:rPr>
              <a:t>La 3ème ligne...</a:t>
            </a:r>
            <a:endParaRPr sz="1800" b="1">
              <a:solidFill>
                <a:srgbClr val="000000"/>
              </a:solidFill>
              <a:latin typeface="Calibri"/>
              <a:ea typeface="Calibri"/>
              <a:cs typeface="Calibri"/>
              <a:sym typeface="Calibri"/>
            </a:endParaRPr>
          </a:p>
        </p:txBody>
      </p:sp>
      <p:sp>
        <p:nvSpPr>
          <p:cNvPr id="272" name="Google Shape;272;p24">
            <a:extLst>
              <a:ext uri="{FF2B5EF4-FFF2-40B4-BE49-F238E27FC236}">
                <a16:creationId xmlns:a16="http://schemas.microsoft.com/office/drawing/2014/main" id="{F127BC2E-FD45-9C45-16DB-EDC13527F78C}"/>
              </a:ext>
            </a:extLst>
          </p:cNvPr>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457200" lvl="0" indent="-323850">
              <a:lnSpc>
                <a:spcPct val="115000"/>
              </a:lnSpc>
              <a:buClr>
                <a:schemeClr val="dk1"/>
              </a:buClr>
              <a:buSzPts val="1500"/>
              <a:buFont typeface="Calibri"/>
              <a:buChar char="-"/>
            </a:pPr>
            <a:r>
              <a:rPr lang="fr" sz="1800" dirty="0">
                <a:solidFill>
                  <a:schemeClr val="dk1"/>
                </a:solidFill>
                <a:latin typeface="Calibri"/>
                <a:ea typeface="Calibri"/>
                <a:cs typeface="Calibri"/>
                <a:sym typeface="Calibri"/>
              </a:rPr>
              <a:t>Chaque ligne thérapeutique allonge le délai entre début des symptômes et chirurgie</a:t>
            </a:r>
          </a:p>
          <a:p>
            <a:pPr marL="457200" lvl="0" indent="-323850" algn="l" rtl="0">
              <a:lnSpc>
                <a:spcPct val="115000"/>
              </a:lnSpc>
              <a:spcBef>
                <a:spcPts val="0"/>
              </a:spcBef>
              <a:spcAft>
                <a:spcPts val="0"/>
              </a:spcAft>
              <a:buClr>
                <a:schemeClr val="dk1"/>
              </a:buClr>
              <a:buSzPts val="1500"/>
              <a:buFont typeface="Calibri"/>
              <a:buChar char="-"/>
            </a:pPr>
            <a:r>
              <a:rPr lang="fr" sz="1800" dirty="0">
                <a:solidFill>
                  <a:schemeClr val="dk1"/>
                </a:solidFill>
                <a:latin typeface="Calibri"/>
                <a:ea typeface="Calibri"/>
                <a:cs typeface="Calibri"/>
                <a:sym typeface="Calibri"/>
              </a:rPr>
              <a:t>La chirurgie </a:t>
            </a:r>
            <a:r>
              <a:rPr lang="fr" sz="1800" b="1" u="sng" dirty="0">
                <a:solidFill>
                  <a:schemeClr val="dk1"/>
                </a:solidFill>
                <a:latin typeface="Calibri"/>
                <a:ea typeface="Calibri"/>
                <a:cs typeface="Calibri"/>
                <a:sym typeface="Calibri"/>
              </a:rPr>
              <a:t>tardive</a:t>
            </a:r>
            <a:r>
              <a:rPr lang="fr" sz="1800" dirty="0">
                <a:solidFill>
                  <a:schemeClr val="dk1"/>
                </a:solidFill>
                <a:latin typeface="Calibri"/>
                <a:ea typeface="Calibri"/>
                <a:cs typeface="Calibri"/>
                <a:sym typeface="Calibri"/>
              </a:rPr>
              <a:t> est un facteur de risque de complication post-opératoire</a:t>
            </a:r>
            <a:endParaRPr sz="1800" dirty="0">
              <a:solidFill>
                <a:schemeClr val="dk1"/>
              </a:solidFill>
              <a:latin typeface="Calibri"/>
              <a:ea typeface="Calibri"/>
              <a:cs typeface="Calibri"/>
              <a:sym typeface="Calibri"/>
            </a:endParaRPr>
          </a:p>
          <a:p>
            <a:pPr marL="0" lvl="0" indent="0" algn="l" rtl="0">
              <a:lnSpc>
                <a:spcPct val="115000"/>
              </a:lnSpc>
              <a:spcBef>
                <a:spcPts val="1200"/>
              </a:spcBef>
              <a:spcAft>
                <a:spcPts val="1200"/>
              </a:spcAft>
              <a:buNone/>
            </a:pPr>
            <a:endParaRPr sz="1800" dirty="0">
              <a:solidFill>
                <a:schemeClr val="dk1"/>
              </a:solidFill>
              <a:latin typeface="Calibri"/>
              <a:ea typeface="Calibri"/>
              <a:cs typeface="Calibri"/>
              <a:sym typeface="Calibri"/>
            </a:endParaRPr>
          </a:p>
        </p:txBody>
      </p:sp>
      <p:grpSp>
        <p:nvGrpSpPr>
          <p:cNvPr id="273" name="Google Shape;273;p24">
            <a:extLst>
              <a:ext uri="{FF2B5EF4-FFF2-40B4-BE49-F238E27FC236}">
                <a16:creationId xmlns:a16="http://schemas.microsoft.com/office/drawing/2014/main" id="{9208B274-5E49-B79B-89DD-86A20F10AD67}"/>
              </a:ext>
            </a:extLst>
          </p:cNvPr>
          <p:cNvGrpSpPr/>
          <p:nvPr/>
        </p:nvGrpSpPr>
        <p:grpSpPr>
          <a:xfrm>
            <a:off x="307269" y="3824261"/>
            <a:ext cx="4349547" cy="1265661"/>
            <a:chOff x="450500" y="3712200"/>
            <a:chExt cx="4698150" cy="1367100"/>
          </a:xfrm>
        </p:grpSpPr>
        <p:pic>
          <p:nvPicPr>
            <p:cNvPr id="274" name="Google Shape;274;p24">
              <a:extLst>
                <a:ext uri="{FF2B5EF4-FFF2-40B4-BE49-F238E27FC236}">
                  <a16:creationId xmlns:a16="http://schemas.microsoft.com/office/drawing/2014/main" id="{6B829E80-F197-478D-F40A-1FB07E9AD3B4}"/>
                </a:ext>
              </a:extLst>
            </p:cNvPr>
            <p:cNvPicPr preferRelativeResize="0"/>
            <p:nvPr/>
          </p:nvPicPr>
          <p:blipFill>
            <a:blip r:embed="rId3">
              <a:alphaModFix/>
            </a:blip>
            <a:stretch>
              <a:fillRect/>
            </a:stretch>
          </p:blipFill>
          <p:spPr>
            <a:xfrm>
              <a:off x="450500" y="3712200"/>
              <a:ext cx="4698150" cy="1329000"/>
            </a:xfrm>
            <a:prstGeom prst="rect">
              <a:avLst/>
            </a:prstGeom>
            <a:noFill/>
            <a:ln>
              <a:noFill/>
            </a:ln>
          </p:spPr>
        </p:pic>
        <p:pic>
          <p:nvPicPr>
            <p:cNvPr id="275" name="Google Shape;275;p24">
              <a:extLst>
                <a:ext uri="{FF2B5EF4-FFF2-40B4-BE49-F238E27FC236}">
                  <a16:creationId xmlns:a16="http://schemas.microsoft.com/office/drawing/2014/main" id="{AB3DAEE5-C4D7-F8E6-720E-7B45480AAB1B}"/>
                </a:ext>
              </a:extLst>
            </p:cNvPr>
            <p:cNvPicPr preferRelativeResize="0"/>
            <p:nvPr/>
          </p:nvPicPr>
          <p:blipFill>
            <a:blip r:embed="rId4">
              <a:alphaModFix/>
            </a:blip>
            <a:stretch>
              <a:fillRect/>
            </a:stretch>
          </p:blipFill>
          <p:spPr>
            <a:xfrm>
              <a:off x="450500" y="4932480"/>
              <a:ext cx="1535324" cy="146820"/>
            </a:xfrm>
            <a:prstGeom prst="rect">
              <a:avLst/>
            </a:prstGeom>
            <a:noFill/>
            <a:ln>
              <a:noFill/>
            </a:ln>
          </p:spPr>
        </p:pic>
      </p:grpSp>
      <p:pic>
        <p:nvPicPr>
          <p:cNvPr id="276" name="Google Shape;276;p24">
            <a:extLst>
              <a:ext uri="{FF2B5EF4-FFF2-40B4-BE49-F238E27FC236}">
                <a16:creationId xmlns:a16="http://schemas.microsoft.com/office/drawing/2014/main" id="{3EA328FE-D099-D542-FC33-6CB2926717EB}"/>
              </a:ext>
            </a:extLst>
          </p:cNvPr>
          <p:cNvPicPr preferRelativeResize="0"/>
          <p:nvPr/>
        </p:nvPicPr>
        <p:blipFill>
          <a:blip r:embed="rId5">
            <a:alphaModFix/>
          </a:blip>
          <a:stretch>
            <a:fillRect/>
          </a:stretch>
        </p:blipFill>
        <p:spPr>
          <a:xfrm>
            <a:off x="4335828" y="1821700"/>
            <a:ext cx="4412752" cy="2276249"/>
          </a:xfrm>
          <a:prstGeom prst="rect">
            <a:avLst/>
          </a:prstGeom>
          <a:noFill/>
          <a:ln>
            <a:noFill/>
          </a:ln>
        </p:spPr>
      </p:pic>
      <p:graphicFrame>
        <p:nvGraphicFramePr>
          <p:cNvPr id="277" name="Google Shape;277;p24">
            <a:extLst>
              <a:ext uri="{FF2B5EF4-FFF2-40B4-BE49-F238E27FC236}">
                <a16:creationId xmlns:a16="http://schemas.microsoft.com/office/drawing/2014/main" id="{07EEE354-614F-C6C9-46F8-F4DB8057F970}"/>
              </a:ext>
            </a:extLst>
          </p:cNvPr>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278" name="Google Shape;278;p24">
            <a:extLst>
              <a:ext uri="{FF2B5EF4-FFF2-40B4-BE49-F238E27FC236}">
                <a16:creationId xmlns:a16="http://schemas.microsoft.com/office/drawing/2014/main" id="{D498E9F7-9067-4C88-D09A-2EC546EFB3D5}"/>
              </a:ext>
            </a:extLst>
          </p:cNvPr>
          <p:cNvPicPr preferRelativeResize="0"/>
          <p:nvPr/>
        </p:nvPicPr>
        <p:blipFill>
          <a:blip r:embed="rId6">
            <a:alphaModFix/>
          </a:blip>
          <a:stretch>
            <a:fillRect/>
          </a:stretch>
        </p:blipFill>
        <p:spPr>
          <a:xfrm>
            <a:off x="7608675" y="0"/>
            <a:ext cx="1535326" cy="591050"/>
          </a:xfrm>
          <a:prstGeom prst="rect">
            <a:avLst/>
          </a:prstGeom>
          <a:noFill/>
          <a:ln>
            <a:noFill/>
          </a:ln>
        </p:spPr>
      </p:pic>
    </p:spTree>
    <p:extLst>
      <p:ext uri="{BB962C8B-B14F-4D97-AF65-F5344CB8AC3E}">
        <p14:creationId xmlns:p14="http://schemas.microsoft.com/office/powerpoint/2010/main" val="20121337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9">
          <a:extLst>
            <a:ext uri="{FF2B5EF4-FFF2-40B4-BE49-F238E27FC236}">
              <a16:creationId xmlns:a16="http://schemas.microsoft.com/office/drawing/2014/main" id="{3453F8F1-ABAD-CCB6-9EEF-6A3AAEBD1B25}"/>
            </a:ext>
          </a:extLst>
        </p:cNvPr>
        <p:cNvGrpSpPr/>
        <p:nvPr/>
      </p:nvGrpSpPr>
      <p:grpSpPr>
        <a:xfrm>
          <a:off x="0" y="0"/>
          <a:ext cx="0" cy="0"/>
          <a:chOff x="0" y="0"/>
          <a:chExt cx="0" cy="0"/>
        </a:xfrm>
      </p:grpSpPr>
      <p:sp>
        <p:nvSpPr>
          <p:cNvPr id="270" name="Google Shape;270;p24">
            <a:extLst>
              <a:ext uri="{FF2B5EF4-FFF2-40B4-BE49-F238E27FC236}">
                <a16:creationId xmlns:a16="http://schemas.microsoft.com/office/drawing/2014/main" id="{DABB9A28-CBDA-657E-1437-A0496A233A23}"/>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271" name="Google Shape;271;p24">
            <a:extLst>
              <a:ext uri="{FF2B5EF4-FFF2-40B4-BE49-F238E27FC236}">
                <a16:creationId xmlns:a16="http://schemas.microsoft.com/office/drawing/2014/main" id="{D9DE2BB3-3D24-F030-99E5-7EED2F65347B}"/>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4"/>
            </a:pPr>
            <a:r>
              <a:rPr lang="fr" sz="1800" b="1">
                <a:latin typeface="Calibri"/>
                <a:ea typeface="Calibri"/>
                <a:cs typeface="Calibri"/>
                <a:sym typeface="Calibri"/>
              </a:rPr>
              <a:t>La 3ème ligne...</a:t>
            </a:r>
            <a:endParaRPr sz="1800" b="1">
              <a:solidFill>
                <a:srgbClr val="000000"/>
              </a:solidFill>
              <a:latin typeface="Calibri"/>
              <a:ea typeface="Calibri"/>
              <a:cs typeface="Calibri"/>
              <a:sym typeface="Calibri"/>
            </a:endParaRPr>
          </a:p>
        </p:txBody>
      </p:sp>
      <p:sp>
        <p:nvSpPr>
          <p:cNvPr id="272" name="Google Shape;272;p24">
            <a:extLst>
              <a:ext uri="{FF2B5EF4-FFF2-40B4-BE49-F238E27FC236}">
                <a16:creationId xmlns:a16="http://schemas.microsoft.com/office/drawing/2014/main" id="{9328AE22-078F-3126-3CFB-F1493B37466E}"/>
              </a:ext>
            </a:extLst>
          </p:cNvPr>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457200" lvl="0" indent="-323850">
              <a:lnSpc>
                <a:spcPct val="115000"/>
              </a:lnSpc>
              <a:buClr>
                <a:schemeClr val="dk1"/>
              </a:buClr>
              <a:buSzPts val="1500"/>
              <a:buFont typeface="Calibri"/>
              <a:buChar char="-"/>
            </a:pPr>
            <a:r>
              <a:rPr lang="fr" sz="1800" dirty="0">
                <a:solidFill>
                  <a:schemeClr val="dk1"/>
                </a:solidFill>
                <a:latin typeface="Calibri"/>
                <a:ea typeface="Calibri"/>
                <a:cs typeface="Calibri"/>
                <a:sym typeface="Calibri"/>
              </a:rPr>
              <a:t>Chaque ligne thérapeutique allonge le délai entre début des symptômes et chirurgie</a:t>
            </a:r>
          </a:p>
          <a:p>
            <a:pPr marL="457200" lvl="0" indent="-323850" algn="l" rtl="0">
              <a:lnSpc>
                <a:spcPct val="115000"/>
              </a:lnSpc>
              <a:spcBef>
                <a:spcPts val="0"/>
              </a:spcBef>
              <a:spcAft>
                <a:spcPts val="0"/>
              </a:spcAft>
              <a:buClr>
                <a:schemeClr val="dk1"/>
              </a:buClr>
              <a:buSzPts val="1500"/>
              <a:buFont typeface="Calibri"/>
              <a:buChar char="-"/>
            </a:pPr>
            <a:r>
              <a:rPr lang="fr" sz="1800" dirty="0">
                <a:solidFill>
                  <a:schemeClr val="dk1"/>
                </a:solidFill>
                <a:latin typeface="Calibri"/>
                <a:ea typeface="Calibri"/>
                <a:cs typeface="Calibri"/>
                <a:sym typeface="Calibri"/>
              </a:rPr>
              <a:t>La chirurgie </a:t>
            </a:r>
            <a:r>
              <a:rPr lang="fr" sz="1800" b="1" u="sng" dirty="0">
                <a:solidFill>
                  <a:schemeClr val="dk1"/>
                </a:solidFill>
                <a:latin typeface="Calibri"/>
                <a:ea typeface="Calibri"/>
                <a:cs typeface="Calibri"/>
                <a:sym typeface="Calibri"/>
              </a:rPr>
              <a:t>tardive</a:t>
            </a:r>
            <a:r>
              <a:rPr lang="fr" sz="1800" dirty="0">
                <a:solidFill>
                  <a:schemeClr val="dk1"/>
                </a:solidFill>
                <a:latin typeface="Calibri"/>
                <a:ea typeface="Calibri"/>
                <a:cs typeface="Calibri"/>
                <a:sym typeface="Calibri"/>
              </a:rPr>
              <a:t> est un facteur de risque de complication post-opératoire</a:t>
            </a:r>
          </a:p>
          <a:p>
            <a:pPr marL="457200" indent="-323850">
              <a:lnSpc>
                <a:spcPct val="115000"/>
              </a:lnSpc>
              <a:buClr>
                <a:schemeClr val="dk1"/>
              </a:buClr>
              <a:buSzPts val="1500"/>
              <a:buFont typeface="Calibri"/>
              <a:buChar char="-"/>
            </a:pPr>
            <a:r>
              <a:rPr lang="en-GB" sz="1800" dirty="0">
                <a:solidFill>
                  <a:schemeClr val="dk1"/>
                </a:solidFill>
                <a:latin typeface="Calibri"/>
                <a:ea typeface="Calibri"/>
                <a:cs typeface="Calibri"/>
                <a:sym typeface="Calibri"/>
              </a:rPr>
              <a:t>Mais la </a:t>
            </a:r>
            <a:r>
              <a:rPr lang="en-GB" sz="1800" dirty="0" err="1">
                <a:solidFill>
                  <a:schemeClr val="dk1"/>
                </a:solidFill>
                <a:latin typeface="Calibri"/>
                <a:ea typeface="Calibri"/>
                <a:cs typeface="Calibri"/>
                <a:sym typeface="Calibri"/>
              </a:rPr>
              <a:t>troisième</a:t>
            </a:r>
            <a:r>
              <a:rPr lang="en-GB" sz="1800" dirty="0">
                <a:solidFill>
                  <a:schemeClr val="dk1"/>
                </a:solidFill>
                <a:latin typeface="Calibri"/>
                <a:ea typeface="Calibri"/>
                <a:cs typeface="Calibri"/>
                <a:sym typeface="Calibri"/>
              </a:rPr>
              <a:t> </a:t>
            </a:r>
            <a:r>
              <a:rPr lang="en-GB" sz="1800" dirty="0" err="1">
                <a:solidFill>
                  <a:schemeClr val="dk1"/>
                </a:solidFill>
                <a:latin typeface="Calibri"/>
                <a:ea typeface="Calibri"/>
                <a:cs typeface="Calibri"/>
                <a:sym typeface="Calibri"/>
              </a:rPr>
              <a:t>ligne</a:t>
            </a:r>
            <a:r>
              <a:rPr lang="en-GB" sz="1800" dirty="0">
                <a:solidFill>
                  <a:schemeClr val="dk1"/>
                </a:solidFill>
                <a:latin typeface="Calibri"/>
                <a:ea typeface="Calibri"/>
                <a:cs typeface="Calibri"/>
                <a:sym typeface="Calibri"/>
              </a:rPr>
              <a:t> </a:t>
            </a:r>
            <a:r>
              <a:rPr lang="en-GB" sz="1800" b="1" dirty="0" err="1">
                <a:solidFill>
                  <a:schemeClr val="dk1"/>
                </a:solidFill>
                <a:latin typeface="Calibri"/>
                <a:ea typeface="Calibri"/>
                <a:cs typeface="Calibri"/>
                <a:sym typeface="Calibri"/>
              </a:rPr>
              <a:t>peut</a:t>
            </a:r>
            <a:r>
              <a:rPr lang="en-GB" sz="1800" b="1" dirty="0">
                <a:solidFill>
                  <a:schemeClr val="dk1"/>
                </a:solidFill>
                <a:latin typeface="Calibri"/>
                <a:ea typeface="Calibri"/>
                <a:cs typeface="Calibri"/>
                <a:sym typeface="Calibri"/>
              </a:rPr>
              <a:t> </a:t>
            </a:r>
            <a:r>
              <a:rPr lang="en-GB" sz="1800" b="1" dirty="0" err="1">
                <a:solidFill>
                  <a:schemeClr val="dk1"/>
                </a:solidFill>
                <a:latin typeface="Calibri"/>
                <a:ea typeface="Calibri"/>
                <a:cs typeface="Calibri"/>
                <a:sym typeface="Calibri"/>
              </a:rPr>
              <a:t>éviter</a:t>
            </a:r>
            <a:r>
              <a:rPr lang="en-GB" sz="1800" b="1" dirty="0">
                <a:solidFill>
                  <a:schemeClr val="dk1"/>
                </a:solidFill>
                <a:latin typeface="Calibri"/>
                <a:ea typeface="Calibri"/>
                <a:cs typeface="Calibri"/>
                <a:sym typeface="Calibri"/>
              </a:rPr>
              <a:t> la </a:t>
            </a:r>
            <a:r>
              <a:rPr lang="en-GB" sz="1800" b="1" dirty="0" err="1">
                <a:solidFill>
                  <a:schemeClr val="dk1"/>
                </a:solidFill>
                <a:latin typeface="Calibri"/>
                <a:ea typeface="Calibri"/>
                <a:cs typeface="Calibri"/>
                <a:sym typeface="Calibri"/>
              </a:rPr>
              <a:t>colectomie</a:t>
            </a:r>
            <a:r>
              <a:rPr lang="en-GB" sz="1800" b="1" dirty="0">
                <a:solidFill>
                  <a:schemeClr val="dk1"/>
                </a:solidFill>
                <a:latin typeface="Calibri"/>
                <a:ea typeface="Calibri"/>
                <a:cs typeface="Calibri"/>
                <a:sym typeface="Calibri"/>
              </a:rPr>
              <a:t> (60% des </a:t>
            </a:r>
            <a:r>
              <a:rPr lang="en-GB" sz="1800" b="1" dirty="0" err="1">
                <a:solidFill>
                  <a:schemeClr val="dk1"/>
                </a:solidFill>
                <a:latin typeface="Calibri"/>
                <a:ea typeface="Calibri"/>
                <a:cs typeface="Calibri"/>
                <a:sym typeface="Calibri"/>
              </a:rPr>
              <a:t>cas</a:t>
            </a:r>
            <a:r>
              <a:rPr lang="en-GB" sz="1800" b="1"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lvl="0" indent="0" algn="l" rtl="0">
              <a:lnSpc>
                <a:spcPct val="115000"/>
              </a:lnSpc>
              <a:spcBef>
                <a:spcPts val="1200"/>
              </a:spcBef>
              <a:spcAft>
                <a:spcPts val="1200"/>
              </a:spcAft>
              <a:buNone/>
            </a:pPr>
            <a:endParaRPr sz="1800" dirty="0">
              <a:solidFill>
                <a:schemeClr val="dk1"/>
              </a:solidFill>
              <a:latin typeface="Calibri"/>
              <a:ea typeface="Calibri"/>
              <a:cs typeface="Calibri"/>
              <a:sym typeface="Calibri"/>
            </a:endParaRPr>
          </a:p>
        </p:txBody>
      </p:sp>
      <p:graphicFrame>
        <p:nvGraphicFramePr>
          <p:cNvPr id="277" name="Google Shape;277;p24">
            <a:extLst>
              <a:ext uri="{FF2B5EF4-FFF2-40B4-BE49-F238E27FC236}">
                <a16:creationId xmlns:a16="http://schemas.microsoft.com/office/drawing/2014/main" id="{EE43803B-8E84-41E0-A9FD-28B00B9742D9}"/>
              </a:ext>
            </a:extLst>
          </p:cNvPr>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278" name="Google Shape;278;p24">
            <a:extLst>
              <a:ext uri="{FF2B5EF4-FFF2-40B4-BE49-F238E27FC236}">
                <a16:creationId xmlns:a16="http://schemas.microsoft.com/office/drawing/2014/main" id="{9E02C66B-E573-4750-D0A8-69EA1CB2FEDC}"/>
              </a:ext>
            </a:extLst>
          </p:cNvPr>
          <p:cNvPicPr preferRelativeResize="0"/>
          <p:nvPr/>
        </p:nvPicPr>
        <p:blipFill>
          <a:blip r:embed="rId3">
            <a:alphaModFix/>
          </a:blip>
          <a:stretch>
            <a:fillRect/>
          </a:stretch>
        </p:blipFill>
        <p:spPr>
          <a:xfrm>
            <a:off x="7608675" y="0"/>
            <a:ext cx="1535326" cy="591050"/>
          </a:xfrm>
          <a:prstGeom prst="rect">
            <a:avLst/>
          </a:prstGeom>
          <a:noFill/>
          <a:ln>
            <a:noFill/>
          </a:ln>
        </p:spPr>
      </p:pic>
      <p:pic>
        <p:nvPicPr>
          <p:cNvPr id="2" name="Google Shape;286;p25">
            <a:extLst>
              <a:ext uri="{FF2B5EF4-FFF2-40B4-BE49-F238E27FC236}">
                <a16:creationId xmlns:a16="http://schemas.microsoft.com/office/drawing/2014/main" id="{0114E5DC-C70E-2ECE-4CA8-F25C17A76F22}"/>
              </a:ext>
            </a:extLst>
          </p:cNvPr>
          <p:cNvPicPr preferRelativeResize="0"/>
          <p:nvPr/>
        </p:nvPicPr>
        <p:blipFill>
          <a:blip r:embed="rId4">
            <a:alphaModFix/>
          </a:blip>
          <a:stretch>
            <a:fillRect/>
          </a:stretch>
        </p:blipFill>
        <p:spPr>
          <a:xfrm>
            <a:off x="4147725" y="2195500"/>
            <a:ext cx="4540149" cy="2948000"/>
          </a:xfrm>
          <a:prstGeom prst="rect">
            <a:avLst/>
          </a:prstGeom>
          <a:noFill/>
          <a:ln>
            <a:noFill/>
          </a:ln>
        </p:spPr>
      </p:pic>
      <p:pic>
        <p:nvPicPr>
          <p:cNvPr id="3" name="Picture 2">
            <a:extLst>
              <a:ext uri="{FF2B5EF4-FFF2-40B4-BE49-F238E27FC236}">
                <a16:creationId xmlns:a16="http://schemas.microsoft.com/office/drawing/2014/main" id="{8B7077D4-2846-6AEF-2C3B-E54AE66CD283}"/>
              </a:ext>
            </a:extLst>
          </p:cNvPr>
          <p:cNvPicPr>
            <a:picLocks noChangeAspect="1"/>
          </p:cNvPicPr>
          <p:nvPr/>
        </p:nvPicPr>
        <p:blipFill>
          <a:blip r:embed="rId5"/>
          <a:stretch>
            <a:fillRect/>
          </a:stretch>
        </p:blipFill>
        <p:spPr>
          <a:xfrm>
            <a:off x="158750" y="2195500"/>
            <a:ext cx="3758250" cy="1673521"/>
          </a:xfrm>
          <a:prstGeom prst="rect">
            <a:avLst/>
          </a:prstGeom>
        </p:spPr>
      </p:pic>
      <p:pic>
        <p:nvPicPr>
          <p:cNvPr id="4" name="Picture 3">
            <a:extLst>
              <a:ext uri="{FF2B5EF4-FFF2-40B4-BE49-F238E27FC236}">
                <a16:creationId xmlns:a16="http://schemas.microsoft.com/office/drawing/2014/main" id="{BE720653-C0E7-597D-E637-C79EA244C47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28800" y="2536020"/>
            <a:ext cx="952125" cy="306300"/>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735;p52">
            <a:extLst>
              <a:ext uri="{FF2B5EF4-FFF2-40B4-BE49-F238E27FC236}">
                <a16:creationId xmlns:a16="http://schemas.microsoft.com/office/drawing/2014/main" id="{1A5CE9F8-B522-612D-DEAD-54914B352FE9}"/>
              </a:ext>
            </a:extLst>
          </p:cNvPr>
          <p:cNvSpPr txBox="1"/>
          <p:nvPr/>
        </p:nvSpPr>
        <p:spPr>
          <a:xfrm>
            <a:off x="2726649" y="2391977"/>
            <a:ext cx="61101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dirty="0">
                <a:solidFill>
                  <a:srgbClr val="005F9F"/>
                </a:solidFill>
                <a:latin typeface="Times New Roman" panose="02020603050405020304" pitchFamily="18" charset="0"/>
                <a:ea typeface="Calibri"/>
                <a:cs typeface="Times New Roman" panose="02020603050405020304" pitchFamily="18" charset="0"/>
                <a:sym typeface="Calibri"/>
              </a:rPr>
              <a:t>2024</a:t>
            </a:r>
            <a:endParaRPr sz="2400" dirty="0">
              <a:solidFill>
                <a:srgbClr val="005F9F"/>
              </a:solidFill>
              <a:latin typeface="Times New Roman" panose="02020603050405020304" pitchFamily="18" charset="0"/>
              <a:ea typeface="Calibri"/>
              <a:cs typeface="Times New Roman" panose="02020603050405020304" pitchFamily="18" charset="0"/>
              <a:sym typeface="Calibri"/>
            </a:endParaRPr>
          </a:p>
        </p:txBody>
      </p:sp>
      <p:sp>
        <p:nvSpPr>
          <p:cNvPr id="6" name="Google Shape;735;p52">
            <a:extLst>
              <a:ext uri="{FF2B5EF4-FFF2-40B4-BE49-F238E27FC236}">
                <a16:creationId xmlns:a16="http://schemas.microsoft.com/office/drawing/2014/main" id="{986E9E3A-358A-9978-292D-A70F54B37788}"/>
              </a:ext>
            </a:extLst>
          </p:cNvPr>
          <p:cNvSpPr txBox="1"/>
          <p:nvPr/>
        </p:nvSpPr>
        <p:spPr>
          <a:xfrm>
            <a:off x="158750" y="3805314"/>
            <a:ext cx="61101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500" i="1" dirty="0">
                <a:solidFill>
                  <a:schemeClr val="dk1"/>
                </a:solidFill>
                <a:latin typeface="Calibri"/>
                <a:ea typeface="Calibri"/>
                <a:cs typeface="Calibri"/>
                <a:sym typeface="Calibri"/>
              </a:rPr>
              <a:t>78 patients ayant eu une 3e ligne </a:t>
            </a:r>
            <a:endParaRPr sz="1500" i="1"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207612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6"/>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295" name="Google Shape;295;p26"/>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4"/>
            </a:pPr>
            <a:r>
              <a:rPr lang="fr" sz="1800" b="1">
                <a:latin typeface="Calibri"/>
                <a:ea typeface="Calibri"/>
                <a:cs typeface="Calibri"/>
                <a:sym typeface="Calibri"/>
              </a:rPr>
              <a:t>La 3ème ligne...</a:t>
            </a:r>
            <a:endParaRPr sz="1800" b="1">
              <a:solidFill>
                <a:srgbClr val="000000"/>
              </a:solidFill>
              <a:latin typeface="Calibri"/>
              <a:ea typeface="Calibri"/>
              <a:cs typeface="Calibri"/>
              <a:sym typeface="Calibri"/>
            </a:endParaRPr>
          </a:p>
        </p:txBody>
      </p:sp>
      <p:sp>
        <p:nvSpPr>
          <p:cNvPr id="296" name="Google Shape;296;p26"/>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457200" lvl="0" indent="-323850">
              <a:lnSpc>
                <a:spcPct val="115000"/>
              </a:lnSpc>
              <a:buClr>
                <a:schemeClr val="dk1"/>
              </a:buClr>
              <a:buSzPts val="1500"/>
              <a:buFont typeface="Calibri"/>
              <a:buChar char="-"/>
            </a:pPr>
            <a:r>
              <a:rPr lang="en-GB" sz="1800" dirty="0" err="1">
                <a:solidFill>
                  <a:schemeClr val="dk1"/>
                </a:solidFill>
                <a:latin typeface="Calibri"/>
                <a:ea typeface="Calibri"/>
                <a:cs typeface="Calibri"/>
                <a:sym typeface="Calibri"/>
              </a:rPr>
              <a:t>Chaque</a:t>
            </a:r>
            <a:r>
              <a:rPr lang="en-GB" sz="1800" dirty="0">
                <a:solidFill>
                  <a:schemeClr val="dk1"/>
                </a:solidFill>
                <a:latin typeface="Calibri"/>
                <a:ea typeface="Calibri"/>
                <a:cs typeface="Calibri"/>
                <a:sym typeface="Calibri"/>
              </a:rPr>
              <a:t> </a:t>
            </a:r>
            <a:r>
              <a:rPr lang="en-GB" sz="1800" dirty="0" err="1">
                <a:solidFill>
                  <a:schemeClr val="dk1"/>
                </a:solidFill>
                <a:latin typeface="Calibri"/>
                <a:ea typeface="Calibri"/>
                <a:cs typeface="Calibri"/>
                <a:sym typeface="Calibri"/>
              </a:rPr>
              <a:t>ligne</a:t>
            </a:r>
            <a:r>
              <a:rPr lang="en-GB" sz="1800" dirty="0">
                <a:solidFill>
                  <a:schemeClr val="dk1"/>
                </a:solidFill>
                <a:latin typeface="Calibri"/>
                <a:ea typeface="Calibri"/>
                <a:cs typeface="Calibri"/>
                <a:sym typeface="Calibri"/>
              </a:rPr>
              <a:t> </a:t>
            </a:r>
            <a:r>
              <a:rPr lang="en-GB" sz="1800" dirty="0" err="1">
                <a:solidFill>
                  <a:schemeClr val="dk1"/>
                </a:solidFill>
                <a:latin typeface="Calibri"/>
                <a:ea typeface="Calibri"/>
                <a:cs typeface="Calibri"/>
                <a:sym typeface="Calibri"/>
              </a:rPr>
              <a:t>thérapeutique</a:t>
            </a:r>
            <a:r>
              <a:rPr lang="en-GB" sz="1800" dirty="0">
                <a:solidFill>
                  <a:schemeClr val="dk1"/>
                </a:solidFill>
                <a:latin typeface="Calibri"/>
                <a:ea typeface="Calibri"/>
                <a:cs typeface="Calibri"/>
                <a:sym typeface="Calibri"/>
              </a:rPr>
              <a:t> allonge le </a:t>
            </a:r>
            <a:r>
              <a:rPr lang="en-GB" sz="1800" dirty="0" err="1">
                <a:solidFill>
                  <a:schemeClr val="dk1"/>
                </a:solidFill>
                <a:latin typeface="Calibri"/>
                <a:ea typeface="Calibri"/>
                <a:cs typeface="Calibri"/>
                <a:sym typeface="Calibri"/>
              </a:rPr>
              <a:t>délai</a:t>
            </a:r>
            <a:r>
              <a:rPr lang="en-GB" sz="1800" dirty="0">
                <a:solidFill>
                  <a:schemeClr val="dk1"/>
                </a:solidFill>
                <a:latin typeface="Calibri"/>
                <a:ea typeface="Calibri"/>
                <a:cs typeface="Calibri"/>
                <a:sym typeface="Calibri"/>
              </a:rPr>
              <a:t> entre début des </a:t>
            </a:r>
            <a:r>
              <a:rPr lang="en-GB" sz="1800" dirty="0" err="1">
                <a:solidFill>
                  <a:schemeClr val="dk1"/>
                </a:solidFill>
                <a:latin typeface="Calibri"/>
                <a:ea typeface="Calibri"/>
                <a:cs typeface="Calibri"/>
                <a:sym typeface="Calibri"/>
              </a:rPr>
              <a:t>symptômes</a:t>
            </a:r>
            <a:r>
              <a:rPr lang="en-GB" sz="1800" dirty="0">
                <a:solidFill>
                  <a:schemeClr val="dk1"/>
                </a:solidFill>
                <a:latin typeface="Calibri"/>
                <a:ea typeface="Calibri"/>
                <a:cs typeface="Calibri"/>
                <a:sym typeface="Calibri"/>
              </a:rPr>
              <a:t> et </a:t>
            </a:r>
            <a:r>
              <a:rPr lang="en-GB" sz="1800" dirty="0" err="1">
                <a:solidFill>
                  <a:schemeClr val="dk1"/>
                </a:solidFill>
                <a:latin typeface="Calibri"/>
                <a:ea typeface="Calibri"/>
                <a:cs typeface="Calibri"/>
                <a:sym typeface="Calibri"/>
              </a:rPr>
              <a:t>chirurgie</a:t>
            </a:r>
            <a:endParaRPr lang="en-GB" sz="1800" dirty="0">
              <a:solidFill>
                <a:schemeClr val="dk1"/>
              </a:solidFill>
              <a:latin typeface="Calibri"/>
              <a:ea typeface="Calibri"/>
              <a:cs typeface="Calibri"/>
              <a:sym typeface="Calibri"/>
            </a:endParaRPr>
          </a:p>
          <a:p>
            <a:pPr marL="457200" lvl="0" indent="-323850">
              <a:lnSpc>
                <a:spcPct val="115000"/>
              </a:lnSpc>
              <a:buClr>
                <a:schemeClr val="dk1"/>
              </a:buClr>
              <a:buSzPts val="1500"/>
              <a:buFont typeface="Calibri"/>
              <a:buChar char="-"/>
            </a:pPr>
            <a:r>
              <a:rPr lang="en-GB" sz="1800" dirty="0">
                <a:solidFill>
                  <a:schemeClr val="dk1"/>
                </a:solidFill>
                <a:latin typeface="Calibri"/>
                <a:ea typeface="Calibri"/>
                <a:cs typeface="Calibri"/>
                <a:sym typeface="Calibri"/>
              </a:rPr>
              <a:t>La </a:t>
            </a:r>
            <a:r>
              <a:rPr lang="en-GB" sz="1800" dirty="0" err="1">
                <a:solidFill>
                  <a:schemeClr val="dk1"/>
                </a:solidFill>
                <a:latin typeface="Calibri"/>
                <a:ea typeface="Calibri"/>
                <a:cs typeface="Calibri"/>
                <a:sym typeface="Calibri"/>
              </a:rPr>
              <a:t>chirurgie</a:t>
            </a:r>
            <a:r>
              <a:rPr lang="en-GB" sz="1800" dirty="0">
                <a:solidFill>
                  <a:schemeClr val="dk1"/>
                </a:solidFill>
                <a:latin typeface="Calibri"/>
                <a:ea typeface="Calibri"/>
                <a:cs typeface="Calibri"/>
                <a:sym typeface="Calibri"/>
              </a:rPr>
              <a:t> </a:t>
            </a:r>
            <a:r>
              <a:rPr lang="en-GB" sz="1800" b="1" u="sng" dirty="0">
                <a:solidFill>
                  <a:schemeClr val="dk1"/>
                </a:solidFill>
                <a:latin typeface="Calibri"/>
                <a:ea typeface="Calibri"/>
                <a:cs typeface="Calibri"/>
                <a:sym typeface="Calibri"/>
              </a:rPr>
              <a:t>tardive</a:t>
            </a:r>
            <a:r>
              <a:rPr lang="en-GB" sz="1800" dirty="0">
                <a:solidFill>
                  <a:schemeClr val="dk1"/>
                </a:solidFill>
                <a:latin typeface="Calibri"/>
                <a:ea typeface="Calibri"/>
                <a:cs typeface="Calibri"/>
                <a:sym typeface="Calibri"/>
              </a:rPr>
              <a:t> </a:t>
            </a:r>
            <a:r>
              <a:rPr lang="en-GB" sz="1800" dirty="0" err="1">
                <a:solidFill>
                  <a:schemeClr val="dk1"/>
                </a:solidFill>
                <a:latin typeface="Calibri"/>
                <a:ea typeface="Calibri"/>
                <a:cs typeface="Calibri"/>
                <a:sym typeface="Calibri"/>
              </a:rPr>
              <a:t>est</a:t>
            </a:r>
            <a:r>
              <a:rPr lang="en-GB" sz="1800" dirty="0">
                <a:solidFill>
                  <a:schemeClr val="dk1"/>
                </a:solidFill>
                <a:latin typeface="Calibri"/>
                <a:ea typeface="Calibri"/>
                <a:cs typeface="Calibri"/>
                <a:sym typeface="Calibri"/>
              </a:rPr>
              <a:t> un </a:t>
            </a:r>
            <a:r>
              <a:rPr lang="en-GB" sz="1800" dirty="0" err="1">
                <a:solidFill>
                  <a:schemeClr val="dk1"/>
                </a:solidFill>
                <a:latin typeface="Calibri"/>
                <a:ea typeface="Calibri"/>
                <a:cs typeface="Calibri"/>
                <a:sym typeface="Calibri"/>
              </a:rPr>
              <a:t>facteur</a:t>
            </a:r>
            <a:r>
              <a:rPr lang="en-GB" sz="1800" dirty="0">
                <a:solidFill>
                  <a:schemeClr val="dk1"/>
                </a:solidFill>
                <a:latin typeface="Calibri"/>
                <a:ea typeface="Calibri"/>
                <a:cs typeface="Calibri"/>
                <a:sym typeface="Calibri"/>
              </a:rPr>
              <a:t> de </a:t>
            </a:r>
            <a:r>
              <a:rPr lang="en-GB" sz="1800" dirty="0" err="1">
                <a:solidFill>
                  <a:schemeClr val="dk1"/>
                </a:solidFill>
                <a:latin typeface="Calibri"/>
                <a:ea typeface="Calibri"/>
                <a:cs typeface="Calibri"/>
                <a:sym typeface="Calibri"/>
              </a:rPr>
              <a:t>risque</a:t>
            </a:r>
            <a:r>
              <a:rPr lang="en-GB" sz="1800" dirty="0">
                <a:solidFill>
                  <a:schemeClr val="dk1"/>
                </a:solidFill>
                <a:latin typeface="Calibri"/>
                <a:ea typeface="Calibri"/>
                <a:cs typeface="Calibri"/>
                <a:sym typeface="Calibri"/>
              </a:rPr>
              <a:t> de complication post-</a:t>
            </a:r>
            <a:r>
              <a:rPr lang="en-GB" sz="1800" dirty="0" err="1">
                <a:solidFill>
                  <a:schemeClr val="dk1"/>
                </a:solidFill>
                <a:latin typeface="Calibri"/>
                <a:ea typeface="Calibri"/>
                <a:cs typeface="Calibri"/>
                <a:sym typeface="Calibri"/>
              </a:rPr>
              <a:t>opératoire</a:t>
            </a:r>
            <a:endParaRPr lang="en-GB" sz="1800" dirty="0">
              <a:solidFill>
                <a:schemeClr val="dk1"/>
              </a:solidFill>
              <a:latin typeface="Calibri"/>
              <a:ea typeface="Calibri"/>
              <a:cs typeface="Calibri"/>
              <a:sym typeface="Calibri"/>
            </a:endParaRPr>
          </a:p>
          <a:p>
            <a:pPr marL="457200" indent="-323850">
              <a:lnSpc>
                <a:spcPct val="115000"/>
              </a:lnSpc>
              <a:buClr>
                <a:schemeClr val="dk1"/>
              </a:buClr>
              <a:buSzPts val="1500"/>
              <a:buFont typeface="Calibri"/>
              <a:buChar char="-"/>
            </a:pPr>
            <a:r>
              <a:rPr lang="en-GB" sz="1800" dirty="0">
                <a:solidFill>
                  <a:schemeClr val="dk1"/>
                </a:solidFill>
                <a:latin typeface="Calibri"/>
                <a:ea typeface="Calibri"/>
                <a:cs typeface="Calibri"/>
                <a:sym typeface="Calibri"/>
              </a:rPr>
              <a:t>Mais la </a:t>
            </a:r>
            <a:r>
              <a:rPr lang="en-GB" sz="1800" dirty="0" err="1">
                <a:solidFill>
                  <a:schemeClr val="dk1"/>
                </a:solidFill>
                <a:latin typeface="Calibri"/>
                <a:ea typeface="Calibri"/>
                <a:cs typeface="Calibri"/>
                <a:sym typeface="Calibri"/>
              </a:rPr>
              <a:t>troisième</a:t>
            </a:r>
            <a:r>
              <a:rPr lang="en-GB" sz="1800" dirty="0">
                <a:solidFill>
                  <a:schemeClr val="dk1"/>
                </a:solidFill>
                <a:latin typeface="Calibri"/>
                <a:ea typeface="Calibri"/>
                <a:cs typeface="Calibri"/>
                <a:sym typeface="Calibri"/>
              </a:rPr>
              <a:t> </a:t>
            </a:r>
            <a:r>
              <a:rPr lang="en-GB" sz="1800" dirty="0" err="1">
                <a:solidFill>
                  <a:schemeClr val="dk1"/>
                </a:solidFill>
                <a:latin typeface="Calibri"/>
                <a:ea typeface="Calibri"/>
                <a:cs typeface="Calibri"/>
                <a:sym typeface="Calibri"/>
              </a:rPr>
              <a:t>ligne</a:t>
            </a:r>
            <a:r>
              <a:rPr lang="en-GB" sz="1800" dirty="0">
                <a:solidFill>
                  <a:schemeClr val="dk1"/>
                </a:solidFill>
                <a:latin typeface="Calibri"/>
                <a:ea typeface="Calibri"/>
                <a:cs typeface="Calibri"/>
                <a:sym typeface="Calibri"/>
              </a:rPr>
              <a:t> </a:t>
            </a:r>
            <a:r>
              <a:rPr lang="en-GB" sz="1800" b="1" dirty="0" err="1">
                <a:solidFill>
                  <a:schemeClr val="dk1"/>
                </a:solidFill>
                <a:latin typeface="Calibri"/>
                <a:ea typeface="Calibri"/>
                <a:cs typeface="Calibri"/>
                <a:sym typeface="Calibri"/>
              </a:rPr>
              <a:t>peut</a:t>
            </a:r>
            <a:r>
              <a:rPr lang="en-GB" sz="1800" b="1" dirty="0">
                <a:solidFill>
                  <a:schemeClr val="dk1"/>
                </a:solidFill>
                <a:latin typeface="Calibri"/>
                <a:ea typeface="Calibri"/>
                <a:cs typeface="Calibri"/>
                <a:sym typeface="Calibri"/>
              </a:rPr>
              <a:t> </a:t>
            </a:r>
            <a:r>
              <a:rPr lang="en-GB" sz="1800" b="1" dirty="0" err="1">
                <a:solidFill>
                  <a:schemeClr val="dk1"/>
                </a:solidFill>
                <a:latin typeface="Calibri"/>
                <a:ea typeface="Calibri"/>
                <a:cs typeface="Calibri"/>
                <a:sym typeface="Calibri"/>
              </a:rPr>
              <a:t>éviter</a:t>
            </a:r>
            <a:r>
              <a:rPr lang="en-GB" sz="1800" b="1" dirty="0">
                <a:solidFill>
                  <a:schemeClr val="dk1"/>
                </a:solidFill>
                <a:latin typeface="Calibri"/>
                <a:ea typeface="Calibri"/>
                <a:cs typeface="Calibri"/>
                <a:sym typeface="Calibri"/>
              </a:rPr>
              <a:t> la </a:t>
            </a:r>
            <a:r>
              <a:rPr lang="en-GB" sz="1800" b="1" dirty="0" err="1">
                <a:solidFill>
                  <a:schemeClr val="dk1"/>
                </a:solidFill>
                <a:latin typeface="Calibri"/>
                <a:ea typeface="Calibri"/>
                <a:cs typeface="Calibri"/>
                <a:sym typeface="Calibri"/>
              </a:rPr>
              <a:t>colectomie</a:t>
            </a:r>
            <a:r>
              <a:rPr lang="en-GB" sz="1800" b="1" dirty="0">
                <a:solidFill>
                  <a:schemeClr val="dk1"/>
                </a:solidFill>
                <a:latin typeface="Calibri"/>
                <a:ea typeface="Calibri"/>
                <a:cs typeface="Calibri"/>
                <a:sym typeface="Calibri"/>
              </a:rPr>
              <a:t> (60% des </a:t>
            </a:r>
            <a:r>
              <a:rPr lang="en-GB" sz="1800" b="1" dirty="0" err="1">
                <a:solidFill>
                  <a:schemeClr val="dk1"/>
                </a:solidFill>
                <a:latin typeface="Calibri"/>
                <a:ea typeface="Calibri"/>
                <a:cs typeface="Calibri"/>
                <a:sym typeface="Calibri"/>
              </a:rPr>
              <a:t>cas</a:t>
            </a:r>
            <a:r>
              <a:rPr lang="en-GB" sz="1800" b="1" dirty="0">
                <a:solidFill>
                  <a:schemeClr val="dk1"/>
                </a:solidFill>
                <a:latin typeface="Calibri"/>
                <a:ea typeface="Calibri"/>
                <a:cs typeface="Calibri"/>
                <a:sym typeface="Calibri"/>
              </a:rPr>
              <a:t>)</a:t>
            </a:r>
            <a:endParaRPr lang="en-GB" sz="1800" dirty="0">
              <a:solidFill>
                <a:schemeClr val="dk1"/>
              </a:solidFill>
              <a:latin typeface="Calibri"/>
              <a:ea typeface="Calibri"/>
              <a:cs typeface="Calibri"/>
              <a:sym typeface="Calibri"/>
            </a:endParaRPr>
          </a:p>
          <a:p>
            <a:pPr lvl="0">
              <a:lnSpc>
                <a:spcPct val="115000"/>
              </a:lnSpc>
              <a:spcBef>
                <a:spcPts val="1200"/>
              </a:spcBef>
              <a:spcAft>
                <a:spcPts val="1200"/>
              </a:spcAft>
            </a:pPr>
            <a:endParaRPr lang="en-GB" sz="1800" dirty="0">
              <a:solidFill>
                <a:schemeClr val="dk1"/>
              </a:solidFill>
              <a:latin typeface="Calibri"/>
              <a:ea typeface="Calibri"/>
              <a:cs typeface="Calibri"/>
              <a:sym typeface="Calibri"/>
            </a:endParaRPr>
          </a:p>
        </p:txBody>
      </p:sp>
      <p:sp>
        <p:nvSpPr>
          <p:cNvPr id="297" name="Google Shape;297;p26"/>
          <p:cNvSpPr/>
          <p:nvPr/>
        </p:nvSpPr>
        <p:spPr>
          <a:xfrm>
            <a:off x="1124425" y="2283384"/>
            <a:ext cx="2533200" cy="42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000" b="1" dirty="0">
                <a:solidFill>
                  <a:schemeClr val="dk1"/>
                </a:solidFill>
                <a:latin typeface="Calibri"/>
                <a:ea typeface="Calibri"/>
                <a:cs typeface="Calibri"/>
                <a:sym typeface="Calibri"/>
              </a:rPr>
              <a:t>3e ligne médicale</a:t>
            </a:r>
            <a:endParaRPr sz="2000" b="1" dirty="0">
              <a:solidFill>
                <a:schemeClr val="dk1"/>
              </a:solidFill>
              <a:latin typeface="Calibri"/>
              <a:ea typeface="Calibri"/>
              <a:cs typeface="Calibri"/>
              <a:sym typeface="Calibri"/>
            </a:endParaRPr>
          </a:p>
        </p:txBody>
      </p:sp>
      <p:sp>
        <p:nvSpPr>
          <p:cNvPr id="298" name="Google Shape;298;p26"/>
          <p:cNvSpPr/>
          <p:nvPr/>
        </p:nvSpPr>
        <p:spPr>
          <a:xfrm>
            <a:off x="5486400" y="2283384"/>
            <a:ext cx="2533200" cy="42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000" b="1">
                <a:solidFill>
                  <a:schemeClr val="dk1"/>
                </a:solidFill>
                <a:latin typeface="Calibri"/>
                <a:ea typeface="Calibri"/>
                <a:cs typeface="Calibri"/>
                <a:sym typeface="Calibri"/>
              </a:rPr>
              <a:t>Colectomie précoce</a:t>
            </a:r>
            <a:endParaRPr sz="2000" b="1">
              <a:solidFill>
                <a:schemeClr val="dk1"/>
              </a:solidFill>
              <a:latin typeface="Calibri"/>
              <a:ea typeface="Calibri"/>
              <a:cs typeface="Calibri"/>
              <a:sym typeface="Calibri"/>
            </a:endParaRPr>
          </a:p>
        </p:txBody>
      </p:sp>
      <p:sp>
        <p:nvSpPr>
          <p:cNvPr id="299" name="Google Shape;299;p26"/>
          <p:cNvSpPr/>
          <p:nvPr/>
        </p:nvSpPr>
        <p:spPr>
          <a:xfrm>
            <a:off x="1075275" y="3073509"/>
            <a:ext cx="2533200" cy="493800"/>
          </a:xfrm>
          <a:prstGeom prst="roundRect">
            <a:avLst>
              <a:gd name="adj" fmla="val 1666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700" b="1">
                <a:solidFill>
                  <a:schemeClr val="dk1"/>
                </a:solidFill>
                <a:latin typeface="Calibri"/>
                <a:ea typeface="Calibri"/>
                <a:cs typeface="Calibri"/>
                <a:sym typeface="Calibri"/>
              </a:rPr>
              <a:t>Colectomie ≈ 40%</a:t>
            </a:r>
            <a:endParaRPr sz="1700" b="1">
              <a:solidFill>
                <a:schemeClr val="dk1"/>
              </a:solidFill>
              <a:latin typeface="Calibri"/>
              <a:ea typeface="Calibri"/>
              <a:cs typeface="Calibri"/>
              <a:sym typeface="Calibri"/>
            </a:endParaRPr>
          </a:p>
        </p:txBody>
      </p:sp>
      <p:sp>
        <p:nvSpPr>
          <p:cNvPr id="300" name="Google Shape;300;p26"/>
          <p:cNvSpPr/>
          <p:nvPr/>
        </p:nvSpPr>
        <p:spPr>
          <a:xfrm>
            <a:off x="1075275" y="3657534"/>
            <a:ext cx="2533200" cy="426300"/>
          </a:xfrm>
          <a:prstGeom prst="roundRect">
            <a:avLst>
              <a:gd name="adj" fmla="val 1666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700" b="1">
                <a:solidFill>
                  <a:schemeClr val="dk1"/>
                </a:solidFill>
                <a:latin typeface="Calibri"/>
                <a:ea typeface="Calibri"/>
                <a:cs typeface="Calibri"/>
                <a:sym typeface="Calibri"/>
              </a:rPr>
              <a:t>Effet indésirable ≈ 33% </a:t>
            </a:r>
            <a:endParaRPr sz="1700" b="1">
              <a:solidFill>
                <a:schemeClr val="dk1"/>
              </a:solidFill>
              <a:latin typeface="Calibri"/>
              <a:ea typeface="Calibri"/>
              <a:cs typeface="Calibri"/>
              <a:sym typeface="Calibri"/>
            </a:endParaRPr>
          </a:p>
        </p:txBody>
      </p:sp>
      <p:sp>
        <p:nvSpPr>
          <p:cNvPr id="301" name="Google Shape;301;p26"/>
          <p:cNvSpPr/>
          <p:nvPr/>
        </p:nvSpPr>
        <p:spPr>
          <a:xfrm>
            <a:off x="1075275" y="4144013"/>
            <a:ext cx="2533200" cy="581700"/>
          </a:xfrm>
          <a:prstGeom prst="roundRect">
            <a:avLst>
              <a:gd name="adj" fmla="val 1666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700" b="1">
                <a:solidFill>
                  <a:schemeClr val="dk1"/>
                </a:solidFill>
                <a:latin typeface="Calibri"/>
                <a:ea typeface="Calibri"/>
                <a:cs typeface="Calibri"/>
                <a:sym typeface="Calibri"/>
              </a:rPr>
              <a:t>Chirurgie morbide chez patient réfractaire</a:t>
            </a:r>
            <a:endParaRPr sz="1700" b="1">
              <a:solidFill>
                <a:schemeClr val="dk1"/>
              </a:solidFill>
              <a:latin typeface="Calibri"/>
              <a:ea typeface="Calibri"/>
              <a:cs typeface="Calibri"/>
              <a:sym typeface="Calibri"/>
            </a:endParaRPr>
          </a:p>
        </p:txBody>
      </p:sp>
      <p:sp>
        <p:nvSpPr>
          <p:cNvPr id="302" name="Google Shape;302;p26"/>
          <p:cNvSpPr/>
          <p:nvPr/>
        </p:nvSpPr>
        <p:spPr>
          <a:xfrm>
            <a:off x="5486400" y="3073509"/>
            <a:ext cx="2533200" cy="493800"/>
          </a:xfrm>
          <a:prstGeom prst="roundRect">
            <a:avLst>
              <a:gd name="adj" fmla="val 1666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700" b="1">
                <a:solidFill>
                  <a:schemeClr val="dk1"/>
                </a:solidFill>
                <a:latin typeface="Calibri"/>
                <a:ea typeface="Calibri"/>
                <a:cs typeface="Calibri"/>
                <a:sym typeface="Calibri"/>
              </a:rPr>
              <a:t>Colectomie = 100%</a:t>
            </a:r>
            <a:endParaRPr sz="1700" b="1">
              <a:solidFill>
                <a:schemeClr val="dk1"/>
              </a:solidFill>
              <a:latin typeface="Calibri"/>
              <a:ea typeface="Calibri"/>
              <a:cs typeface="Calibri"/>
              <a:sym typeface="Calibri"/>
            </a:endParaRPr>
          </a:p>
        </p:txBody>
      </p:sp>
      <p:sp>
        <p:nvSpPr>
          <p:cNvPr id="303" name="Google Shape;303;p26"/>
          <p:cNvSpPr/>
          <p:nvPr/>
        </p:nvSpPr>
        <p:spPr>
          <a:xfrm>
            <a:off x="5486400" y="3613183"/>
            <a:ext cx="2533200" cy="375300"/>
          </a:xfrm>
          <a:prstGeom prst="roundRect">
            <a:avLst>
              <a:gd name="adj" fmla="val 1666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700" b="1">
                <a:solidFill>
                  <a:schemeClr val="dk1"/>
                </a:solidFill>
                <a:latin typeface="Calibri"/>
                <a:ea typeface="Calibri"/>
                <a:cs typeface="Calibri"/>
                <a:sym typeface="Calibri"/>
              </a:rPr>
              <a:t>Stomie ≈ 100%</a:t>
            </a:r>
            <a:endParaRPr sz="1700" b="1">
              <a:solidFill>
                <a:schemeClr val="dk1"/>
              </a:solidFill>
              <a:latin typeface="Calibri"/>
              <a:ea typeface="Calibri"/>
              <a:cs typeface="Calibri"/>
              <a:sym typeface="Calibri"/>
            </a:endParaRPr>
          </a:p>
        </p:txBody>
      </p:sp>
      <p:sp>
        <p:nvSpPr>
          <p:cNvPr id="304" name="Google Shape;304;p26"/>
          <p:cNvSpPr/>
          <p:nvPr/>
        </p:nvSpPr>
        <p:spPr>
          <a:xfrm>
            <a:off x="5486400" y="4134659"/>
            <a:ext cx="2533200" cy="591000"/>
          </a:xfrm>
          <a:prstGeom prst="roundRect">
            <a:avLst>
              <a:gd name="adj" fmla="val 1666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700" b="1">
                <a:solidFill>
                  <a:schemeClr val="dk1"/>
                </a:solidFill>
                <a:latin typeface="Calibri"/>
                <a:ea typeface="Calibri"/>
                <a:cs typeface="Calibri"/>
                <a:sym typeface="Calibri"/>
              </a:rPr>
              <a:t>Morbidité postopératoire faible</a:t>
            </a:r>
            <a:endParaRPr sz="1700" b="1">
              <a:solidFill>
                <a:schemeClr val="dk1"/>
              </a:solidFill>
              <a:latin typeface="Calibri"/>
              <a:ea typeface="Calibri"/>
              <a:cs typeface="Calibri"/>
              <a:sym typeface="Calibri"/>
            </a:endParaRPr>
          </a:p>
        </p:txBody>
      </p:sp>
      <p:graphicFrame>
        <p:nvGraphicFramePr>
          <p:cNvPr id="305" name="Google Shape;305;p26"/>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306" name="Google Shape;306;p26"/>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27"/>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312" name="Google Shape;312;p27"/>
          <p:cNvSpPr txBox="1"/>
          <p:nvPr/>
        </p:nvSpPr>
        <p:spPr>
          <a:xfrm>
            <a:off x="158750" y="680875"/>
            <a:ext cx="8941800" cy="306300"/>
          </a:xfrm>
          <a:prstGeom prst="rect">
            <a:avLst/>
          </a:prstGeom>
          <a:solidFill>
            <a:srgbClr val="FEEEF5"/>
          </a:solidFill>
          <a:ln w="9525" cap="flat" cmpd="sng">
            <a:solidFill>
              <a:srgbClr val="A64D79"/>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Chirurgie de la colite aiguë grave </a:t>
            </a:r>
            <a:endParaRPr sz="1800" b="1" dirty="0">
              <a:solidFill>
                <a:srgbClr val="000000"/>
              </a:solidFill>
              <a:latin typeface="Calibri"/>
              <a:ea typeface="Calibri"/>
              <a:cs typeface="Calibri"/>
              <a:sym typeface="Calibri"/>
            </a:endParaRPr>
          </a:p>
        </p:txBody>
      </p:sp>
      <p:sp>
        <p:nvSpPr>
          <p:cNvPr id="313" name="Google Shape;313;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15</a:t>
            </a:fld>
            <a:endParaRPr/>
          </a:p>
        </p:txBody>
      </p:sp>
      <p:sp>
        <p:nvSpPr>
          <p:cNvPr id="314" name="Google Shape;314;p27"/>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fr" sz="1800" dirty="0">
                <a:solidFill>
                  <a:schemeClr val="dk1"/>
                </a:solidFill>
                <a:latin typeface="Calibri"/>
                <a:ea typeface="Calibri"/>
                <a:cs typeface="Calibri"/>
                <a:sym typeface="Calibri"/>
              </a:rPr>
              <a:t>Indications : </a:t>
            </a:r>
            <a:r>
              <a:rPr lang="fr" sz="1800" b="1" dirty="0">
                <a:solidFill>
                  <a:schemeClr val="dk1"/>
                </a:solidFill>
                <a:latin typeface="Calibri"/>
                <a:ea typeface="Calibri"/>
                <a:cs typeface="Calibri"/>
                <a:sym typeface="Calibri"/>
              </a:rPr>
              <a:t>APRÈS DISCUSSION PLURIDISCIPLINAIRE</a:t>
            </a:r>
            <a:r>
              <a:rPr lang="fr" sz="1800" dirty="0">
                <a:solidFill>
                  <a:schemeClr val="dk1"/>
                </a:solidFill>
                <a:latin typeface="Calibri"/>
                <a:ea typeface="Calibri"/>
                <a:cs typeface="Calibri"/>
                <a:sym typeface="Calibri"/>
              </a:rPr>
              <a:t> </a:t>
            </a:r>
            <a:r>
              <a:rPr lang="fr" sz="1800" b="1" dirty="0">
                <a:solidFill>
                  <a:schemeClr val="dk1"/>
                </a:solidFill>
                <a:latin typeface="Calibri"/>
                <a:ea typeface="Calibri"/>
                <a:cs typeface="Calibri"/>
                <a:sym typeface="Calibri"/>
              </a:rPr>
              <a:t>si possible</a:t>
            </a:r>
            <a:endParaRPr sz="1800" dirty="0">
              <a:solidFill>
                <a:schemeClr val="dk1"/>
              </a:solidFill>
              <a:latin typeface="Calibri"/>
              <a:ea typeface="Calibri"/>
              <a:cs typeface="Calibri"/>
              <a:sym typeface="Calibri"/>
            </a:endParaRPr>
          </a:p>
          <a:p>
            <a:pPr marL="457200" lvl="0" indent="-342900" algn="l" rtl="0">
              <a:lnSpc>
                <a:spcPct val="115000"/>
              </a:lnSpc>
              <a:spcBef>
                <a:spcPts val="120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Complication initiale (20% des patients)</a:t>
            </a:r>
            <a:endParaRPr sz="1800" dirty="0">
              <a:solidFill>
                <a:schemeClr val="dk1"/>
              </a:solidFill>
              <a:latin typeface="Calibri"/>
              <a:ea typeface="Calibri"/>
              <a:cs typeface="Calibri"/>
              <a:sym typeface="Calibri"/>
            </a:endParaRPr>
          </a:p>
          <a:p>
            <a:pPr marL="457200" lvl="0" indent="-342900" algn="l" rtl="0">
              <a:lnSpc>
                <a:spcPct val="115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Échec du traitement médical</a:t>
            </a:r>
            <a:endParaRPr sz="1800" dirty="0">
              <a:solidFill>
                <a:schemeClr val="dk1"/>
              </a:solidFill>
              <a:latin typeface="Calibri"/>
              <a:ea typeface="Calibri"/>
              <a:cs typeface="Calibri"/>
              <a:sym typeface="Calibri"/>
            </a:endParaRPr>
          </a:p>
          <a:p>
            <a:pPr marL="457200" lvl="0" indent="-342900" algn="l" rtl="0">
              <a:lnSpc>
                <a:spcPct val="115000"/>
              </a:lnSpc>
              <a:spcBef>
                <a:spcPts val="0"/>
              </a:spcBef>
              <a:spcAft>
                <a:spcPts val="0"/>
              </a:spcAft>
              <a:buClr>
                <a:schemeClr val="dk1"/>
              </a:buClr>
              <a:buSzPts val="1800"/>
              <a:buFont typeface="Calibri"/>
              <a:buChar char="-"/>
            </a:pPr>
            <a:r>
              <a:rPr lang="fr" sz="1800" i="1" dirty="0">
                <a:solidFill>
                  <a:schemeClr val="dk1"/>
                </a:solidFill>
                <a:latin typeface="Calibri"/>
                <a:ea typeface="Calibri"/>
                <a:cs typeface="Calibri"/>
                <a:sym typeface="Calibri"/>
              </a:rPr>
              <a:t>Patient dénutri, comorbide, âgé, en échec de traitement...</a:t>
            </a:r>
            <a:endParaRPr sz="1800" i="1" dirty="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r>
              <a:rPr lang="fr" sz="1800" b="1" dirty="0">
                <a:solidFill>
                  <a:schemeClr val="dk1"/>
                </a:solidFill>
                <a:latin typeface="Calibri"/>
                <a:ea typeface="Calibri"/>
                <a:cs typeface="Calibri"/>
                <a:sym typeface="Calibri"/>
              </a:rPr>
              <a:t>Au total : chirurgie concerne 15 - 30% des patients hospitalisés pour colite aiguë grave</a:t>
            </a:r>
            <a:endParaRPr sz="1800" b="1" dirty="0">
              <a:solidFill>
                <a:schemeClr val="dk1"/>
              </a:solidFill>
              <a:latin typeface="Calibri"/>
              <a:ea typeface="Calibri"/>
              <a:cs typeface="Calibri"/>
              <a:sym typeface="Calibri"/>
            </a:endParaRPr>
          </a:p>
          <a:p>
            <a:pPr marL="0" lvl="0" indent="0" algn="l" rtl="0">
              <a:lnSpc>
                <a:spcPct val="115000"/>
              </a:lnSpc>
              <a:spcBef>
                <a:spcPts val="1200"/>
              </a:spcBef>
              <a:spcAft>
                <a:spcPts val="1200"/>
              </a:spcAft>
              <a:buNone/>
            </a:pPr>
            <a:endParaRPr sz="1800" dirty="0">
              <a:solidFill>
                <a:schemeClr val="dk1"/>
              </a:solidFill>
              <a:latin typeface="Calibri"/>
              <a:ea typeface="Calibri"/>
              <a:cs typeface="Calibri"/>
              <a:sym typeface="Calibri"/>
            </a:endParaRPr>
          </a:p>
        </p:txBody>
      </p:sp>
      <p:sp>
        <p:nvSpPr>
          <p:cNvPr id="315" name="Google Shape;315;p27"/>
          <p:cNvSpPr txBox="1"/>
          <p:nvPr/>
        </p:nvSpPr>
        <p:spPr>
          <a:xfrm>
            <a:off x="387200" y="4193575"/>
            <a:ext cx="9144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200" b="1" i="1">
                <a:latin typeface="Calibri"/>
                <a:ea typeface="Calibri"/>
                <a:cs typeface="Calibri"/>
                <a:sym typeface="Calibri"/>
              </a:rPr>
              <a:t>Alves </a:t>
            </a:r>
            <a:r>
              <a:rPr lang="fr" sz="1200" i="1">
                <a:latin typeface="Calibri"/>
                <a:ea typeface="Calibri"/>
                <a:cs typeface="Calibri"/>
                <a:sym typeface="Calibri"/>
              </a:rPr>
              <a:t>J Am Coll Surg 2003</a:t>
            </a:r>
            <a:br>
              <a:rPr lang="fr" sz="1200" i="1">
                <a:latin typeface="Calibri"/>
                <a:ea typeface="Calibri"/>
                <a:cs typeface="Calibri"/>
                <a:sym typeface="Calibri"/>
              </a:rPr>
            </a:br>
            <a:r>
              <a:rPr lang="fr" sz="1200" b="1" i="1">
                <a:latin typeface="Calibri"/>
                <a:ea typeface="Calibri"/>
                <a:cs typeface="Calibri"/>
                <a:sym typeface="Calibri"/>
              </a:rPr>
              <a:t>Dong</a:t>
            </a:r>
            <a:r>
              <a:rPr lang="fr" sz="1200" i="1">
                <a:latin typeface="Calibri"/>
                <a:ea typeface="Calibri"/>
                <a:cs typeface="Calibri"/>
                <a:sym typeface="Calibri"/>
              </a:rPr>
              <a:t> Aliment Pharmacol Ther 2020</a:t>
            </a:r>
            <a:br>
              <a:rPr lang="fr" sz="1200" i="1">
                <a:latin typeface="Calibri"/>
                <a:ea typeface="Calibri"/>
                <a:cs typeface="Calibri"/>
                <a:sym typeface="Calibri"/>
              </a:rPr>
            </a:br>
            <a:r>
              <a:rPr lang="fr" sz="1200" b="1" i="1">
                <a:latin typeface="Calibri"/>
                <a:ea typeface="Calibri"/>
                <a:cs typeface="Calibri"/>
                <a:sym typeface="Calibri"/>
              </a:rPr>
              <a:t>Travis</a:t>
            </a:r>
            <a:r>
              <a:rPr lang="fr" sz="1200" i="1">
                <a:latin typeface="Calibri"/>
                <a:ea typeface="Calibri"/>
                <a:cs typeface="Calibri"/>
                <a:sym typeface="Calibri"/>
              </a:rPr>
              <a:t> Gut 2011</a:t>
            </a:r>
            <a:endParaRPr sz="1200" i="1">
              <a:solidFill>
                <a:srgbClr val="000000"/>
              </a:solidFill>
              <a:latin typeface="Calibri"/>
              <a:ea typeface="Calibri"/>
              <a:cs typeface="Calibri"/>
              <a:sym typeface="Calibri"/>
            </a:endParaRPr>
          </a:p>
        </p:txBody>
      </p:sp>
      <p:graphicFrame>
        <p:nvGraphicFramePr>
          <p:cNvPr id="316" name="Google Shape;316;p27"/>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PEC chirurgicale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317" name="Google Shape;317;p27"/>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8"/>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500">
              <a:solidFill>
                <a:schemeClr val="dk1"/>
              </a:solidFill>
              <a:latin typeface="Calibri"/>
              <a:ea typeface="Calibri"/>
              <a:cs typeface="Calibri"/>
              <a:sym typeface="Calibri"/>
            </a:endParaRPr>
          </a:p>
        </p:txBody>
      </p:sp>
      <p:sp>
        <p:nvSpPr>
          <p:cNvPr id="323" name="Google Shape;323;p28"/>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324" name="Google Shape;324;p28"/>
          <p:cNvSpPr txBox="1"/>
          <p:nvPr/>
        </p:nvSpPr>
        <p:spPr>
          <a:xfrm>
            <a:off x="158750" y="680875"/>
            <a:ext cx="8941800" cy="306300"/>
          </a:xfrm>
          <a:prstGeom prst="rect">
            <a:avLst/>
          </a:prstGeom>
          <a:solidFill>
            <a:srgbClr val="FEEEF5"/>
          </a:solidFill>
          <a:ln w="9525" cap="flat" cmpd="sng">
            <a:solidFill>
              <a:srgbClr val="C27BA0"/>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Principe de la chirurgie</a:t>
            </a:r>
            <a:endParaRPr sz="1800" b="1" dirty="0">
              <a:solidFill>
                <a:srgbClr val="000000"/>
              </a:solidFill>
              <a:latin typeface="Calibri"/>
              <a:ea typeface="Calibri"/>
              <a:cs typeface="Calibri"/>
              <a:sym typeface="Calibri"/>
            </a:endParaRPr>
          </a:p>
        </p:txBody>
      </p:sp>
      <p:sp>
        <p:nvSpPr>
          <p:cNvPr id="325" name="Google Shape;325;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16</a:t>
            </a:fld>
            <a:endParaRPr/>
          </a:p>
        </p:txBody>
      </p:sp>
      <p:sp>
        <p:nvSpPr>
          <p:cNvPr id="326" name="Google Shape;326;p28"/>
          <p:cNvSpPr/>
          <p:nvPr/>
        </p:nvSpPr>
        <p:spPr>
          <a:xfrm>
            <a:off x="317500" y="1281550"/>
            <a:ext cx="2252400" cy="9648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lnSpc>
                <a:spcPct val="100000"/>
              </a:lnSpc>
              <a:spcBef>
                <a:spcPts val="0"/>
              </a:spcBef>
              <a:spcAft>
                <a:spcPts val="0"/>
              </a:spcAft>
              <a:buNone/>
            </a:pPr>
            <a:r>
              <a:rPr lang="fr" sz="1800" dirty="0">
                <a:solidFill>
                  <a:schemeClr val="dk1"/>
                </a:solidFill>
                <a:latin typeface="Calibri"/>
                <a:ea typeface="Calibri"/>
                <a:cs typeface="Calibri"/>
                <a:sym typeface="Calibri"/>
              </a:rPr>
              <a:t>Enlever le maximum de muqueuse malade</a:t>
            </a:r>
            <a:endParaRPr sz="1800" dirty="0">
              <a:solidFill>
                <a:schemeClr val="dk1"/>
              </a:solidFill>
              <a:latin typeface="Calibri"/>
              <a:ea typeface="Calibri"/>
              <a:cs typeface="Calibri"/>
              <a:sym typeface="Calibri"/>
            </a:endParaRPr>
          </a:p>
        </p:txBody>
      </p:sp>
      <p:sp>
        <p:nvSpPr>
          <p:cNvPr id="327" name="Google Shape;327;p28"/>
          <p:cNvSpPr/>
          <p:nvPr/>
        </p:nvSpPr>
        <p:spPr>
          <a:xfrm>
            <a:off x="3351125" y="1281550"/>
            <a:ext cx="2444400" cy="9648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lnSpc>
                <a:spcPct val="100000"/>
              </a:lnSpc>
              <a:spcBef>
                <a:spcPts val="0"/>
              </a:spcBef>
              <a:spcAft>
                <a:spcPts val="0"/>
              </a:spcAft>
              <a:buNone/>
            </a:pPr>
            <a:r>
              <a:rPr lang="fr" sz="1800" dirty="0">
                <a:solidFill>
                  <a:schemeClr val="dk1"/>
                </a:solidFill>
                <a:latin typeface="Calibri"/>
                <a:ea typeface="Calibri"/>
                <a:cs typeface="Calibri"/>
                <a:sym typeface="Calibri"/>
              </a:rPr>
              <a:t>Prévenir du risque de récidive postopératoire</a:t>
            </a:r>
            <a:endParaRPr sz="1800" dirty="0">
              <a:solidFill>
                <a:schemeClr val="dk1"/>
              </a:solidFill>
              <a:latin typeface="Calibri"/>
              <a:ea typeface="Calibri"/>
              <a:cs typeface="Calibri"/>
              <a:sym typeface="Calibri"/>
            </a:endParaRPr>
          </a:p>
        </p:txBody>
      </p:sp>
      <p:sp>
        <p:nvSpPr>
          <p:cNvPr id="328" name="Google Shape;328;p28"/>
          <p:cNvSpPr/>
          <p:nvPr/>
        </p:nvSpPr>
        <p:spPr>
          <a:xfrm>
            <a:off x="6576750" y="1281550"/>
            <a:ext cx="2347200" cy="9648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lnSpc>
                <a:spcPct val="100000"/>
              </a:lnSpc>
              <a:spcBef>
                <a:spcPts val="0"/>
              </a:spcBef>
              <a:spcAft>
                <a:spcPts val="0"/>
              </a:spcAft>
              <a:buNone/>
            </a:pPr>
            <a:r>
              <a:rPr lang="fr" sz="1800" dirty="0">
                <a:solidFill>
                  <a:schemeClr val="dk1"/>
                </a:solidFill>
                <a:latin typeface="Calibri"/>
                <a:ea typeface="Calibri"/>
                <a:cs typeface="Calibri"/>
                <a:sym typeface="Calibri"/>
              </a:rPr>
              <a:t>Limiter la morbidité postopératoire</a:t>
            </a:r>
            <a:endParaRPr sz="1800" dirty="0">
              <a:solidFill>
                <a:schemeClr val="dk1"/>
              </a:solidFill>
              <a:latin typeface="Calibri"/>
              <a:ea typeface="Calibri"/>
              <a:cs typeface="Calibri"/>
              <a:sym typeface="Calibri"/>
            </a:endParaRPr>
          </a:p>
        </p:txBody>
      </p:sp>
      <p:sp>
        <p:nvSpPr>
          <p:cNvPr id="329" name="Google Shape;329;p28"/>
          <p:cNvSpPr/>
          <p:nvPr/>
        </p:nvSpPr>
        <p:spPr>
          <a:xfrm>
            <a:off x="1375625" y="3259450"/>
            <a:ext cx="6395400" cy="964800"/>
          </a:xfrm>
          <a:prstGeom prst="roundRect">
            <a:avLst>
              <a:gd name="adj" fmla="val 16667"/>
            </a:avLst>
          </a:prstGeom>
          <a:solidFill>
            <a:srgbClr val="C9DAF8"/>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lnSpc>
                <a:spcPct val="100000"/>
              </a:lnSpc>
              <a:spcBef>
                <a:spcPts val="0"/>
              </a:spcBef>
              <a:spcAft>
                <a:spcPts val="0"/>
              </a:spcAft>
              <a:buNone/>
            </a:pPr>
            <a:r>
              <a:rPr lang="fr" sz="1800" b="1">
                <a:solidFill>
                  <a:schemeClr val="dk1"/>
                </a:solidFill>
                <a:latin typeface="Calibri"/>
                <a:ea typeface="Calibri"/>
                <a:cs typeface="Calibri"/>
                <a:sym typeface="Calibri"/>
              </a:rPr>
              <a:t>COLECTOMIE (SUB)TOTALE</a:t>
            </a:r>
            <a:endParaRPr sz="1800" b="1">
              <a:solidFill>
                <a:schemeClr val="dk1"/>
              </a:solidFill>
              <a:latin typeface="Calibri"/>
              <a:ea typeface="Calibri"/>
              <a:cs typeface="Calibri"/>
              <a:sym typeface="Calibri"/>
            </a:endParaRPr>
          </a:p>
          <a:p>
            <a:pPr marL="0" lvl="0" indent="0" algn="ctr" rtl="0">
              <a:lnSpc>
                <a:spcPct val="100000"/>
              </a:lnSpc>
              <a:spcBef>
                <a:spcPts val="0"/>
              </a:spcBef>
              <a:spcAft>
                <a:spcPts val="0"/>
              </a:spcAft>
              <a:buNone/>
            </a:pPr>
            <a:r>
              <a:rPr lang="fr" sz="1800">
                <a:solidFill>
                  <a:schemeClr val="dk1"/>
                </a:solidFill>
                <a:latin typeface="Calibri"/>
                <a:ea typeface="Calibri"/>
                <a:cs typeface="Calibri"/>
                <a:sym typeface="Calibri"/>
              </a:rPr>
              <a:t>Sans reconstruction</a:t>
            </a:r>
            <a:endParaRPr sz="1800">
              <a:solidFill>
                <a:schemeClr val="dk1"/>
              </a:solidFill>
              <a:latin typeface="Calibri"/>
              <a:ea typeface="Calibri"/>
              <a:cs typeface="Calibri"/>
              <a:sym typeface="Calibri"/>
            </a:endParaRPr>
          </a:p>
        </p:txBody>
      </p:sp>
      <p:cxnSp>
        <p:nvCxnSpPr>
          <p:cNvPr id="330" name="Google Shape;330;p28"/>
          <p:cNvCxnSpPr>
            <a:stCxn id="326" idx="2"/>
            <a:endCxn id="329" idx="0"/>
          </p:cNvCxnSpPr>
          <p:nvPr/>
        </p:nvCxnSpPr>
        <p:spPr>
          <a:xfrm rot="-5400000" flipH="1">
            <a:off x="2501950" y="1188100"/>
            <a:ext cx="1013100" cy="31296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331" name="Google Shape;331;p28"/>
          <p:cNvCxnSpPr>
            <a:stCxn id="328" idx="2"/>
            <a:endCxn id="329" idx="0"/>
          </p:cNvCxnSpPr>
          <p:nvPr/>
        </p:nvCxnSpPr>
        <p:spPr>
          <a:xfrm rot="5400000">
            <a:off x="5655300" y="1164400"/>
            <a:ext cx="1013100" cy="31770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332" name="Google Shape;332;p28"/>
          <p:cNvCxnSpPr>
            <a:stCxn id="327" idx="2"/>
            <a:endCxn id="329" idx="0"/>
          </p:cNvCxnSpPr>
          <p:nvPr/>
        </p:nvCxnSpPr>
        <p:spPr>
          <a:xfrm>
            <a:off x="4573325" y="2246350"/>
            <a:ext cx="0" cy="1013100"/>
          </a:xfrm>
          <a:prstGeom prst="straightConnector1">
            <a:avLst/>
          </a:prstGeom>
          <a:noFill/>
          <a:ln w="9525" cap="flat" cmpd="sng">
            <a:solidFill>
              <a:schemeClr val="dk2"/>
            </a:solidFill>
            <a:prstDash val="solid"/>
            <a:round/>
            <a:headEnd type="none" w="med" len="med"/>
            <a:tailEnd type="triangle" w="med" len="med"/>
          </a:ln>
        </p:spPr>
      </p:cxnSp>
      <p:graphicFrame>
        <p:nvGraphicFramePr>
          <p:cNvPr id="333" name="Google Shape;333;p28"/>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PEC chirurgicale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334" name="Google Shape;334;p28"/>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29"/>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Libération de dehors en dedans</a:t>
            </a:r>
            <a:endParaRPr sz="1800" dirty="0">
              <a:solidFill>
                <a:schemeClr val="dk1"/>
              </a:solidFill>
              <a:latin typeface="Calibri"/>
              <a:ea typeface="Calibri"/>
              <a:cs typeface="Calibri"/>
              <a:sym typeface="Calibri"/>
            </a:endParaRPr>
          </a:p>
          <a:p>
            <a:pPr marL="457200" lvl="0" indent="-342900" algn="l" rtl="0">
              <a:lnSpc>
                <a:spcPct val="115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Préservation : </a:t>
            </a:r>
            <a:endParaRPr sz="1800" dirty="0">
              <a:solidFill>
                <a:schemeClr val="dk1"/>
              </a:solidFill>
              <a:latin typeface="Calibri"/>
              <a:ea typeface="Calibri"/>
              <a:cs typeface="Calibri"/>
              <a:sym typeface="Calibri"/>
            </a:endParaRPr>
          </a:p>
          <a:p>
            <a:pPr marL="914400" lvl="1" indent="-342900" algn="l" rtl="0">
              <a:lnSpc>
                <a:spcPct val="115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Des nerfs (section des mésos à distance)</a:t>
            </a:r>
            <a:endParaRPr sz="1800" dirty="0">
              <a:solidFill>
                <a:schemeClr val="dk1"/>
              </a:solidFill>
              <a:latin typeface="Calibri"/>
              <a:ea typeface="Calibri"/>
              <a:cs typeface="Calibri"/>
              <a:sym typeface="Calibri"/>
            </a:endParaRPr>
          </a:p>
          <a:p>
            <a:pPr marL="914400" lvl="1" indent="-342900" algn="l" rtl="0">
              <a:lnSpc>
                <a:spcPct val="115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De l’AMI (section des mésos à distance)</a:t>
            </a:r>
            <a:endParaRPr sz="1800" dirty="0">
              <a:solidFill>
                <a:schemeClr val="dk1"/>
              </a:solidFill>
              <a:latin typeface="Calibri"/>
              <a:ea typeface="Calibri"/>
              <a:cs typeface="Calibri"/>
              <a:sym typeface="Calibri"/>
            </a:endParaRPr>
          </a:p>
          <a:p>
            <a:pPr marL="914400" lvl="1" indent="-342900" algn="l" rtl="0">
              <a:lnSpc>
                <a:spcPct val="115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Du pédicule iléo-</a:t>
            </a:r>
            <a:r>
              <a:rPr lang="fr" sz="1800" dirty="0" err="1">
                <a:solidFill>
                  <a:schemeClr val="dk1"/>
                </a:solidFill>
                <a:latin typeface="Calibri"/>
                <a:ea typeface="Calibri"/>
                <a:cs typeface="Calibri"/>
                <a:sym typeface="Calibri"/>
              </a:rPr>
              <a:t>cæco</a:t>
            </a:r>
            <a:r>
              <a:rPr lang="fr" sz="1800" dirty="0">
                <a:solidFill>
                  <a:schemeClr val="dk1"/>
                </a:solidFill>
                <a:latin typeface="Calibri"/>
                <a:ea typeface="Calibri"/>
                <a:cs typeface="Calibri"/>
                <a:sym typeface="Calibri"/>
              </a:rPr>
              <a:t>-appendiculaire (AIA future)</a:t>
            </a:r>
            <a:endParaRPr sz="1800" dirty="0">
              <a:solidFill>
                <a:schemeClr val="dk1"/>
              </a:solidFill>
              <a:latin typeface="Calibri"/>
              <a:ea typeface="Calibri"/>
              <a:cs typeface="Calibri"/>
              <a:sym typeface="Calibri"/>
            </a:endParaRPr>
          </a:p>
          <a:p>
            <a:pPr marL="914400" lvl="1" indent="-342900" algn="l" rtl="0">
              <a:lnSpc>
                <a:spcPct val="115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De </a:t>
            </a:r>
            <a:r>
              <a:rPr lang="fr" sz="1800" u="sng" dirty="0">
                <a:solidFill>
                  <a:schemeClr val="dk1"/>
                </a:solidFill>
                <a:latin typeface="Calibri"/>
                <a:ea typeface="Calibri"/>
                <a:cs typeface="Calibri"/>
                <a:sym typeface="Calibri"/>
              </a:rPr>
              <a:t>tout</a:t>
            </a:r>
            <a:r>
              <a:rPr lang="fr" sz="1800" dirty="0">
                <a:solidFill>
                  <a:schemeClr val="dk1"/>
                </a:solidFill>
                <a:latin typeface="Calibri"/>
                <a:ea typeface="Calibri"/>
                <a:cs typeface="Calibri"/>
                <a:sym typeface="Calibri"/>
              </a:rPr>
              <a:t> le rectum</a:t>
            </a:r>
            <a:endParaRPr sz="1500" dirty="0">
              <a:solidFill>
                <a:schemeClr val="dk1"/>
              </a:solidFill>
              <a:latin typeface="Calibri"/>
              <a:ea typeface="Calibri"/>
              <a:cs typeface="Calibri"/>
              <a:sym typeface="Calibri"/>
            </a:endParaRPr>
          </a:p>
        </p:txBody>
      </p:sp>
      <p:sp>
        <p:nvSpPr>
          <p:cNvPr id="340" name="Google Shape;340;p29"/>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341" name="Google Shape;341;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17</a:t>
            </a:fld>
            <a:endParaRPr/>
          </a:p>
        </p:txBody>
      </p:sp>
      <p:pic>
        <p:nvPicPr>
          <p:cNvPr id="342" name="Google Shape;342;p29"/>
          <p:cNvPicPr preferRelativeResize="0"/>
          <p:nvPr/>
        </p:nvPicPr>
        <p:blipFill>
          <a:blip r:embed="rId3">
            <a:alphaModFix/>
          </a:blip>
          <a:stretch>
            <a:fillRect/>
          </a:stretch>
        </p:blipFill>
        <p:spPr>
          <a:xfrm>
            <a:off x="6235350" y="1235975"/>
            <a:ext cx="2560375" cy="3375049"/>
          </a:xfrm>
          <a:prstGeom prst="rect">
            <a:avLst/>
          </a:prstGeom>
          <a:noFill/>
          <a:ln>
            <a:noFill/>
          </a:ln>
        </p:spPr>
      </p:pic>
      <p:pic>
        <p:nvPicPr>
          <p:cNvPr id="343" name="Google Shape;343;p29"/>
          <p:cNvPicPr preferRelativeResize="0"/>
          <p:nvPr/>
        </p:nvPicPr>
        <p:blipFill>
          <a:blip r:embed="rId4">
            <a:alphaModFix/>
          </a:blip>
          <a:stretch>
            <a:fillRect/>
          </a:stretch>
        </p:blipFill>
        <p:spPr>
          <a:xfrm>
            <a:off x="991500" y="3180150"/>
            <a:ext cx="3771001" cy="1240600"/>
          </a:xfrm>
          <a:prstGeom prst="rect">
            <a:avLst/>
          </a:prstGeom>
          <a:noFill/>
          <a:ln>
            <a:noFill/>
          </a:ln>
        </p:spPr>
      </p:pic>
      <p:sp>
        <p:nvSpPr>
          <p:cNvPr id="344" name="Google Shape;344;p29"/>
          <p:cNvSpPr txBox="1"/>
          <p:nvPr/>
        </p:nvSpPr>
        <p:spPr>
          <a:xfrm>
            <a:off x="158750" y="680875"/>
            <a:ext cx="8941800" cy="306300"/>
          </a:xfrm>
          <a:prstGeom prst="rect">
            <a:avLst/>
          </a:prstGeom>
          <a:solidFill>
            <a:srgbClr val="FEEEF5"/>
          </a:solidFill>
          <a:ln w="9525" cap="flat" cmpd="sng">
            <a:solidFill>
              <a:srgbClr val="C27BA0"/>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Chirurgie de la colite aiguë grave </a:t>
            </a:r>
            <a:endParaRPr sz="1800" b="1" dirty="0">
              <a:solidFill>
                <a:srgbClr val="000000"/>
              </a:solidFill>
              <a:latin typeface="Calibri"/>
              <a:ea typeface="Calibri"/>
              <a:cs typeface="Calibri"/>
              <a:sym typeface="Calibri"/>
            </a:endParaRPr>
          </a:p>
        </p:txBody>
      </p:sp>
      <p:graphicFrame>
        <p:nvGraphicFramePr>
          <p:cNvPr id="345" name="Google Shape;345;p29"/>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PEC chirurgicale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346" name="Google Shape;346;p29"/>
          <p:cNvPicPr preferRelativeResize="0"/>
          <p:nvPr/>
        </p:nvPicPr>
        <p:blipFill>
          <a:blip r:embed="rId5">
            <a:alphaModFix/>
          </a:blip>
          <a:stretch>
            <a:fillRect/>
          </a:stretch>
        </p:blipFill>
        <p:spPr>
          <a:xfrm>
            <a:off x="7608675" y="0"/>
            <a:ext cx="1535326" cy="591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30"/>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Clr>
                <a:schemeClr val="dk1"/>
              </a:buClr>
              <a:buSzPts val="1800"/>
              <a:buFont typeface="Calibri"/>
              <a:buChar char="-"/>
            </a:pPr>
            <a:r>
              <a:rPr lang="fr" sz="1800">
                <a:solidFill>
                  <a:schemeClr val="dk1"/>
                </a:solidFill>
                <a:latin typeface="Calibri"/>
                <a:ea typeface="Calibri"/>
                <a:cs typeface="Calibri"/>
                <a:sym typeface="Calibri"/>
              </a:rPr>
              <a:t>Jamais mention de l’omentectomie systématique dans les recommandations récentes</a:t>
            </a:r>
            <a:endParaRPr sz="1800">
              <a:solidFill>
                <a:schemeClr val="dk1"/>
              </a:solidFill>
              <a:latin typeface="Calibri"/>
              <a:ea typeface="Calibri"/>
              <a:cs typeface="Calibri"/>
              <a:sym typeface="Calibri"/>
            </a:endParaRPr>
          </a:p>
          <a:p>
            <a:pPr marL="457200" lvl="0" indent="-342900" algn="l" rtl="0">
              <a:lnSpc>
                <a:spcPct val="115000"/>
              </a:lnSpc>
              <a:spcBef>
                <a:spcPts val="0"/>
              </a:spcBef>
              <a:spcAft>
                <a:spcPts val="0"/>
              </a:spcAft>
              <a:buClr>
                <a:schemeClr val="dk1"/>
              </a:buClr>
              <a:buSzPts val="1800"/>
              <a:buFont typeface="Calibri"/>
              <a:buChar char="-"/>
            </a:pPr>
            <a:r>
              <a:rPr lang="fr" sz="1800" b="1">
                <a:solidFill>
                  <a:schemeClr val="dk1"/>
                </a:solidFill>
                <a:latin typeface="Calibri"/>
                <a:ea typeface="Calibri"/>
                <a:cs typeface="Calibri"/>
                <a:sym typeface="Calibri"/>
              </a:rPr>
              <a:t>Augmentation du taux de complication septique lors de l’anastomose iléoanale</a:t>
            </a:r>
            <a:endParaRPr sz="1800" b="1">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1200"/>
              </a:spcAft>
              <a:buNone/>
            </a:pPr>
            <a:endParaRPr sz="1800">
              <a:solidFill>
                <a:schemeClr val="dk1"/>
              </a:solidFill>
              <a:latin typeface="Calibri"/>
              <a:ea typeface="Calibri"/>
              <a:cs typeface="Calibri"/>
              <a:sym typeface="Calibri"/>
            </a:endParaRPr>
          </a:p>
        </p:txBody>
      </p:sp>
      <p:sp>
        <p:nvSpPr>
          <p:cNvPr id="352" name="Google Shape;352;p30"/>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353" name="Google Shape;353;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18</a:t>
            </a:fld>
            <a:endParaRPr/>
          </a:p>
        </p:txBody>
      </p:sp>
      <p:pic>
        <p:nvPicPr>
          <p:cNvPr id="354" name="Google Shape;354;p30"/>
          <p:cNvPicPr preferRelativeResize="0"/>
          <p:nvPr/>
        </p:nvPicPr>
        <p:blipFill>
          <a:blip r:embed="rId3">
            <a:alphaModFix/>
          </a:blip>
          <a:stretch>
            <a:fillRect/>
          </a:stretch>
        </p:blipFill>
        <p:spPr>
          <a:xfrm>
            <a:off x="725253" y="2141178"/>
            <a:ext cx="3605050" cy="1355850"/>
          </a:xfrm>
          <a:prstGeom prst="rect">
            <a:avLst/>
          </a:prstGeom>
          <a:noFill/>
          <a:ln>
            <a:noFill/>
          </a:ln>
        </p:spPr>
      </p:pic>
      <p:sp>
        <p:nvSpPr>
          <p:cNvPr id="355" name="Google Shape;355;p30"/>
          <p:cNvSpPr txBox="1"/>
          <p:nvPr/>
        </p:nvSpPr>
        <p:spPr>
          <a:xfrm>
            <a:off x="657600" y="3399575"/>
            <a:ext cx="3000000" cy="415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fr" sz="1500" i="1">
                <a:solidFill>
                  <a:schemeClr val="dk1"/>
                </a:solidFill>
                <a:latin typeface="Calibri"/>
                <a:ea typeface="Calibri"/>
                <a:cs typeface="Calibri"/>
                <a:sym typeface="Calibri"/>
              </a:rPr>
              <a:t>Étude rétrospective sur 645 patients </a:t>
            </a:r>
            <a:endParaRPr sz="1100" i="1"/>
          </a:p>
        </p:txBody>
      </p:sp>
      <p:sp>
        <p:nvSpPr>
          <p:cNvPr id="356" name="Google Shape;356;p30"/>
          <p:cNvSpPr txBox="1"/>
          <p:nvPr/>
        </p:nvSpPr>
        <p:spPr>
          <a:xfrm>
            <a:off x="158750" y="680875"/>
            <a:ext cx="8941800" cy="306300"/>
          </a:xfrm>
          <a:prstGeom prst="rect">
            <a:avLst/>
          </a:prstGeom>
          <a:solidFill>
            <a:srgbClr val="FEEEF5"/>
          </a:solidFill>
          <a:ln w="9525" cap="flat" cmpd="sng">
            <a:solidFill>
              <a:srgbClr val="C27BA0"/>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err="1">
                <a:latin typeface="Calibri"/>
                <a:ea typeface="Calibri"/>
                <a:cs typeface="Calibri"/>
                <a:sym typeface="Calibri"/>
              </a:rPr>
              <a:t>Omentectomie</a:t>
            </a:r>
            <a:r>
              <a:rPr lang="fr" sz="1800" b="1" dirty="0">
                <a:latin typeface="Calibri"/>
                <a:ea typeface="Calibri"/>
                <a:cs typeface="Calibri"/>
                <a:sym typeface="Calibri"/>
              </a:rPr>
              <a:t> ?</a:t>
            </a:r>
            <a:endParaRPr sz="1800" b="1" dirty="0">
              <a:solidFill>
                <a:srgbClr val="000000"/>
              </a:solidFill>
              <a:latin typeface="Calibri"/>
              <a:ea typeface="Calibri"/>
              <a:cs typeface="Calibri"/>
              <a:sym typeface="Calibri"/>
            </a:endParaRPr>
          </a:p>
        </p:txBody>
      </p:sp>
      <p:graphicFrame>
        <p:nvGraphicFramePr>
          <p:cNvPr id="357" name="Google Shape;357;p30"/>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PEC chirurgicale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358" name="Google Shape;358;p30"/>
          <p:cNvPicPr preferRelativeResize="0"/>
          <p:nvPr/>
        </p:nvPicPr>
        <p:blipFill>
          <a:blip r:embed="rId4">
            <a:alphaModFix/>
          </a:blip>
          <a:stretch>
            <a:fillRect/>
          </a:stretch>
        </p:blipFill>
        <p:spPr>
          <a:xfrm>
            <a:off x="7608675" y="0"/>
            <a:ext cx="1535326" cy="5910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1"/>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1200"/>
              </a:spcAft>
              <a:buNone/>
            </a:pPr>
            <a:endParaRPr sz="1800">
              <a:solidFill>
                <a:schemeClr val="dk1"/>
              </a:solidFill>
              <a:latin typeface="Calibri"/>
              <a:ea typeface="Calibri"/>
              <a:cs typeface="Calibri"/>
              <a:sym typeface="Calibri"/>
            </a:endParaRPr>
          </a:p>
        </p:txBody>
      </p:sp>
      <p:sp>
        <p:nvSpPr>
          <p:cNvPr id="364" name="Google Shape;364;p31"/>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365" name="Google Shape;365;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19</a:t>
            </a:fld>
            <a:endParaRPr/>
          </a:p>
        </p:txBody>
      </p:sp>
      <p:sp>
        <p:nvSpPr>
          <p:cNvPr id="366" name="Google Shape;366;p31"/>
          <p:cNvSpPr/>
          <p:nvPr/>
        </p:nvSpPr>
        <p:spPr>
          <a:xfrm>
            <a:off x="3711600" y="1181475"/>
            <a:ext cx="2444400" cy="4899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lnSpc>
                <a:spcPct val="100000"/>
              </a:lnSpc>
              <a:spcBef>
                <a:spcPts val="0"/>
              </a:spcBef>
              <a:spcAft>
                <a:spcPts val="0"/>
              </a:spcAft>
              <a:buNone/>
            </a:pPr>
            <a:r>
              <a:rPr lang="fr" sz="1800" b="1">
                <a:solidFill>
                  <a:schemeClr val="dk1"/>
                </a:solidFill>
                <a:latin typeface="Calibri"/>
                <a:ea typeface="Calibri"/>
                <a:cs typeface="Calibri"/>
                <a:sym typeface="Calibri"/>
              </a:rPr>
              <a:t>MOIGNON RECTAL</a:t>
            </a:r>
            <a:endParaRPr sz="1800" b="1">
              <a:solidFill>
                <a:schemeClr val="dk1"/>
              </a:solidFill>
              <a:latin typeface="Calibri"/>
              <a:ea typeface="Calibri"/>
              <a:cs typeface="Calibri"/>
              <a:sym typeface="Calibri"/>
            </a:endParaRPr>
          </a:p>
        </p:txBody>
      </p:sp>
      <p:sp>
        <p:nvSpPr>
          <p:cNvPr id="367" name="Google Shape;367;p31"/>
          <p:cNvSpPr/>
          <p:nvPr/>
        </p:nvSpPr>
        <p:spPr>
          <a:xfrm>
            <a:off x="954650" y="2639625"/>
            <a:ext cx="2667600" cy="45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368" name="Google Shape;368;p31"/>
          <p:cNvCxnSpPr>
            <a:stCxn id="366" idx="2"/>
            <a:endCxn id="367" idx="0"/>
          </p:cNvCxnSpPr>
          <p:nvPr/>
        </p:nvCxnSpPr>
        <p:spPr>
          <a:xfrm rot="5400000">
            <a:off x="3126900" y="832875"/>
            <a:ext cx="968400" cy="2645400"/>
          </a:xfrm>
          <a:prstGeom prst="bentConnector3">
            <a:avLst>
              <a:gd name="adj1" fmla="val 49992"/>
            </a:avLst>
          </a:prstGeom>
          <a:noFill/>
          <a:ln w="9525" cap="flat" cmpd="sng">
            <a:solidFill>
              <a:schemeClr val="dk2"/>
            </a:solidFill>
            <a:prstDash val="solid"/>
            <a:round/>
            <a:headEnd type="none" w="med" len="med"/>
            <a:tailEnd type="triangle" w="med" len="med"/>
          </a:ln>
        </p:spPr>
      </p:cxnSp>
      <p:sp>
        <p:nvSpPr>
          <p:cNvPr id="369" name="Google Shape;369;p31"/>
          <p:cNvSpPr/>
          <p:nvPr/>
        </p:nvSpPr>
        <p:spPr>
          <a:xfrm>
            <a:off x="3622350" y="2643975"/>
            <a:ext cx="26229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0" name="Google Shape;370;p31"/>
          <p:cNvSpPr/>
          <p:nvPr/>
        </p:nvSpPr>
        <p:spPr>
          <a:xfrm>
            <a:off x="6290050" y="2640525"/>
            <a:ext cx="2667600" cy="45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371" name="Google Shape;371;p31"/>
          <p:cNvCxnSpPr>
            <a:stCxn id="366" idx="2"/>
            <a:endCxn id="370" idx="0"/>
          </p:cNvCxnSpPr>
          <p:nvPr/>
        </p:nvCxnSpPr>
        <p:spPr>
          <a:xfrm rot="-5400000" flipH="1">
            <a:off x="5794200" y="810975"/>
            <a:ext cx="969300" cy="2690100"/>
          </a:xfrm>
          <a:prstGeom prst="bentConnector3">
            <a:avLst>
              <a:gd name="adj1" fmla="val 49992"/>
            </a:avLst>
          </a:prstGeom>
          <a:noFill/>
          <a:ln w="9525" cap="flat" cmpd="sng">
            <a:solidFill>
              <a:schemeClr val="dk2"/>
            </a:solidFill>
            <a:prstDash val="solid"/>
            <a:round/>
            <a:headEnd type="none" w="med" len="med"/>
            <a:tailEnd type="triangle" w="med" len="med"/>
          </a:ln>
        </p:spPr>
      </p:cxnSp>
      <p:cxnSp>
        <p:nvCxnSpPr>
          <p:cNvPr id="372" name="Google Shape;372;p31"/>
          <p:cNvCxnSpPr>
            <a:stCxn id="366" idx="2"/>
            <a:endCxn id="369" idx="0"/>
          </p:cNvCxnSpPr>
          <p:nvPr/>
        </p:nvCxnSpPr>
        <p:spPr>
          <a:xfrm>
            <a:off x="4933800" y="1671375"/>
            <a:ext cx="0" cy="972600"/>
          </a:xfrm>
          <a:prstGeom prst="straightConnector1">
            <a:avLst/>
          </a:prstGeom>
          <a:noFill/>
          <a:ln w="9525" cap="flat" cmpd="sng">
            <a:solidFill>
              <a:schemeClr val="dk2"/>
            </a:solidFill>
            <a:prstDash val="solid"/>
            <a:round/>
            <a:headEnd type="none" w="med" len="med"/>
            <a:tailEnd type="triangle" w="med" len="med"/>
          </a:ln>
        </p:spPr>
      </p:cxnSp>
      <p:graphicFrame>
        <p:nvGraphicFramePr>
          <p:cNvPr id="373" name="Google Shape;373;p31"/>
          <p:cNvGraphicFramePr/>
          <p:nvPr/>
        </p:nvGraphicFramePr>
        <p:xfrm>
          <a:off x="301450" y="2637625"/>
          <a:ext cx="8656300" cy="1790960"/>
        </p:xfrm>
        <a:graphic>
          <a:graphicData uri="http://schemas.openxmlformats.org/drawingml/2006/table">
            <a:tbl>
              <a:tblPr>
                <a:noFill/>
                <a:tableStyleId>{BD35E413-1C32-440D-A75A-6D148DF1699B}</a:tableStyleId>
              </a:tblPr>
              <a:tblGrid>
                <a:gridCol w="653200">
                  <a:extLst>
                    <a:ext uri="{9D8B030D-6E8A-4147-A177-3AD203B41FA5}">
                      <a16:colId xmlns:a16="http://schemas.microsoft.com/office/drawing/2014/main" val="20000"/>
                    </a:ext>
                  </a:extLst>
                </a:gridCol>
                <a:gridCol w="2667700">
                  <a:extLst>
                    <a:ext uri="{9D8B030D-6E8A-4147-A177-3AD203B41FA5}">
                      <a16:colId xmlns:a16="http://schemas.microsoft.com/office/drawing/2014/main" val="20001"/>
                    </a:ext>
                  </a:extLst>
                </a:gridCol>
                <a:gridCol w="2667700">
                  <a:extLst>
                    <a:ext uri="{9D8B030D-6E8A-4147-A177-3AD203B41FA5}">
                      <a16:colId xmlns:a16="http://schemas.microsoft.com/office/drawing/2014/main" val="20002"/>
                    </a:ext>
                  </a:extLst>
                </a:gridCol>
                <a:gridCol w="2667700">
                  <a:extLst>
                    <a:ext uri="{9D8B030D-6E8A-4147-A177-3AD203B41FA5}">
                      <a16:colId xmlns:a16="http://schemas.microsoft.com/office/drawing/2014/main" val="20003"/>
                    </a:ext>
                  </a:extLst>
                </a:gridCol>
              </a:tblGrid>
              <a:tr h="396225">
                <a:tc>
                  <a:txBody>
                    <a:bodyPr/>
                    <a:lstStyle/>
                    <a:p>
                      <a:pPr marL="0" lvl="0" indent="0" algn="l" rtl="0">
                        <a:spcBef>
                          <a:spcPts val="0"/>
                        </a:spcBef>
                        <a:spcAft>
                          <a:spcPts val="0"/>
                        </a:spcAft>
                        <a:buNone/>
                      </a:pPr>
                      <a:endParaRPr>
                        <a:latin typeface="Calibri"/>
                        <a:ea typeface="Calibri"/>
                        <a:cs typeface="Calibri"/>
                        <a:sym typeface="Calibri"/>
                      </a:endParaRPr>
                    </a:p>
                  </a:txBody>
                  <a:tcPr marL="91425" marR="91425" marT="91425" marB="91425"/>
                </a:tc>
                <a:tc>
                  <a:txBody>
                    <a:bodyPr/>
                    <a:lstStyle/>
                    <a:p>
                      <a:pPr marL="89999" lvl="0" indent="-89999" algn="ctr" rtl="0">
                        <a:spcBef>
                          <a:spcPts val="0"/>
                        </a:spcBef>
                        <a:spcAft>
                          <a:spcPts val="0"/>
                        </a:spcAft>
                        <a:buNone/>
                      </a:pPr>
                      <a:r>
                        <a:rPr lang="fr" sz="1700" b="1">
                          <a:latin typeface="Calibri"/>
                          <a:ea typeface="Calibri"/>
                          <a:cs typeface="Calibri"/>
                          <a:sym typeface="Calibri"/>
                        </a:rPr>
                        <a:t>HARTMANN</a:t>
                      </a:r>
                      <a:endParaRPr sz="1700" b="1">
                        <a:latin typeface="Calibri"/>
                        <a:ea typeface="Calibri"/>
                        <a:cs typeface="Calibri"/>
                        <a:sym typeface="Calibri"/>
                      </a:endParaRPr>
                    </a:p>
                  </a:txBody>
                  <a:tcPr marL="91425" marR="91425" marT="91425" marB="91425" anchor="ctr">
                    <a:solidFill>
                      <a:srgbClr val="EFEFEF"/>
                    </a:solidFill>
                  </a:tcPr>
                </a:tc>
                <a:tc>
                  <a:txBody>
                    <a:bodyPr/>
                    <a:lstStyle/>
                    <a:p>
                      <a:pPr marL="89999" lvl="0" indent="-89999" algn="ctr" rtl="0">
                        <a:spcBef>
                          <a:spcPts val="0"/>
                        </a:spcBef>
                        <a:spcAft>
                          <a:spcPts val="0"/>
                        </a:spcAft>
                        <a:buNone/>
                      </a:pPr>
                      <a:r>
                        <a:rPr lang="fr" sz="1700" b="1">
                          <a:latin typeface="Calibri"/>
                          <a:ea typeface="Calibri"/>
                          <a:cs typeface="Calibri"/>
                          <a:sym typeface="Calibri"/>
                        </a:rPr>
                        <a:t>ILÉOSIGMOÏDOSTOMIE FID</a:t>
                      </a:r>
                      <a:endParaRPr sz="1700" b="1">
                        <a:latin typeface="Calibri"/>
                        <a:ea typeface="Calibri"/>
                        <a:cs typeface="Calibri"/>
                        <a:sym typeface="Calibri"/>
                      </a:endParaRPr>
                    </a:p>
                  </a:txBody>
                  <a:tcPr marL="91425" marR="91425" marT="91425" marB="91425" anchor="ctr">
                    <a:solidFill>
                      <a:srgbClr val="EFEFEF"/>
                    </a:solidFill>
                  </a:tcPr>
                </a:tc>
                <a:tc>
                  <a:txBody>
                    <a:bodyPr/>
                    <a:lstStyle/>
                    <a:p>
                      <a:pPr marL="89999" lvl="0" indent="-89999" algn="ctr" rtl="0">
                        <a:spcBef>
                          <a:spcPts val="0"/>
                        </a:spcBef>
                        <a:spcAft>
                          <a:spcPts val="0"/>
                        </a:spcAft>
                        <a:buNone/>
                      </a:pPr>
                      <a:r>
                        <a:rPr lang="fr" sz="1700" b="1">
                          <a:latin typeface="Calibri"/>
                          <a:ea typeface="Calibri"/>
                          <a:cs typeface="Calibri"/>
                          <a:sym typeface="Calibri"/>
                        </a:rPr>
                        <a:t>ILÉO FID + COLO FIG</a:t>
                      </a:r>
                      <a:endParaRPr sz="1700" b="1">
                        <a:latin typeface="Calibri"/>
                        <a:ea typeface="Calibri"/>
                        <a:cs typeface="Calibri"/>
                        <a:sym typeface="Calibri"/>
                      </a:endParaRPr>
                    </a:p>
                  </a:txBody>
                  <a:tcPr marL="91425" marR="91425" marT="91425" marB="91425" anchor="ctr">
                    <a:solidFill>
                      <a:srgbClr val="EFEFEF"/>
                    </a:solidFill>
                  </a:tcPr>
                </a:tc>
                <a:extLst>
                  <a:ext uri="{0D108BD9-81ED-4DB2-BD59-A6C34878D82A}">
                    <a16:rowId xmlns:a16="http://schemas.microsoft.com/office/drawing/2014/main" val="10000"/>
                  </a:ext>
                </a:extLst>
              </a:tr>
              <a:tr h="390425">
                <a:tc>
                  <a:txBody>
                    <a:bodyPr/>
                    <a:lstStyle/>
                    <a:p>
                      <a:pPr marL="0" marR="0" lvl="0" indent="-89999" algn="ctr" rtl="0">
                        <a:spcBef>
                          <a:spcPts val="0"/>
                        </a:spcBef>
                        <a:spcAft>
                          <a:spcPts val="0"/>
                        </a:spcAft>
                        <a:buNone/>
                      </a:pPr>
                      <a:r>
                        <a:rPr lang="fr" sz="2500" b="1" i="1">
                          <a:latin typeface="Calibri"/>
                          <a:ea typeface="Calibri"/>
                          <a:cs typeface="Calibri"/>
                          <a:sym typeface="Calibri"/>
                        </a:rPr>
                        <a:t>+</a:t>
                      </a:r>
                      <a:endParaRPr sz="2500" b="1" i="1">
                        <a:latin typeface="Calibri"/>
                        <a:ea typeface="Calibri"/>
                        <a:cs typeface="Calibri"/>
                        <a:sym typeface="Calibri"/>
                      </a:endParaRPr>
                    </a:p>
                  </a:txBody>
                  <a:tcPr marL="91425" marR="91425" marT="91425" marB="91425" anchor="ctr">
                    <a:solidFill>
                      <a:srgbClr val="B6D7A8"/>
                    </a:solidFill>
                  </a:tcPr>
                </a:tc>
                <a:tc>
                  <a:txBody>
                    <a:bodyPr/>
                    <a:lstStyle/>
                    <a:p>
                      <a:pPr marL="89999" lvl="0" indent="-191599" algn="l" rtl="0">
                        <a:spcBef>
                          <a:spcPts val="0"/>
                        </a:spcBef>
                        <a:spcAft>
                          <a:spcPts val="0"/>
                        </a:spcAft>
                        <a:buClr>
                          <a:schemeClr val="dk1"/>
                        </a:buClr>
                        <a:buSzPts val="1600"/>
                        <a:buFont typeface="Calibri"/>
                        <a:buChar char="-"/>
                      </a:pPr>
                      <a:r>
                        <a:rPr lang="fr" sz="1600">
                          <a:solidFill>
                            <a:srgbClr val="38761D"/>
                          </a:solidFill>
                          <a:latin typeface="Calibri"/>
                          <a:ea typeface="Calibri"/>
                          <a:cs typeface="Calibri"/>
                          <a:sym typeface="Calibri"/>
                        </a:rPr>
                        <a:t>Simple</a:t>
                      </a:r>
                      <a:endParaRPr sz="1600">
                        <a:solidFill>
                          <a:srgbClr val="38761D"/>
                        </a:solidFill>
                        <a:latin typeface="Calibri"/>
                        <a:ea typeface="Calibri"/>
                        <a:cs typeface="Calibri"/>
                        <a:sym typeface="Calibri"/>
                      </a:endParaRPr>
                    </a:p>
                    <a:p>
                      <a:pPr marL="89999" lvl="0" indent="-191599" algn="l" rtl="0">
                        <a:spcBef>
                          <a:spcPts val="0"/>
                        </a:spcBef>
                        <a:spcAft>
                          <a:spcPts val="0"/>
                        </a:spcAft>
                        <a:buClr>
                          <a:schemeClr val="dk1"/>
                        </a:buClr>
                        <a:buSzPts val="1600"/>
                        <a:buFont typeface="Calibri"/>
                        <a:buChar char="-"/>
                      </a:pPr>
                      <a:r>
                        <a:rPr lang="fr" sz="1600">
                          <a:solidFill>
                            <a:srgbClr val="38761D"/>
                          </a:solidFill>
                          <a:latin typeface="Calibri"/>
                          <a:ea typeface="Calibri"/>
                          <a:cs typeface="Calibri"/>
                          <a:sym typeface="Calibri"/>
                        </a:rPr>
                        <a:t>1 stomie</a:t>
                      </a:r>
                      <a:endParaRPr sz="1600">
                        <a:solidFill>
                          <a:srgbClr val="38761D"/>
                        </a:solidFill>
                        <a:latin typeface="Calibri"/>
                        <a:ea typeface="Calibri"/>
                        <a:cs typeface="Calibri"/>
                        <a:sym typeface="Calibri"/>
                      </a:endParaRPr>
                    </a:p>
                  </a:txBody>
                  <a:tcPr marL="91425" marR="91425" marT="91425" marB="91425"/>
                </a:tc>
                <a:tc>
                  <a:txBody>
                    <a:bodyPr/>
                    <a:lstStyle/>
                    <a:p>
                      <a:pPr marL="89999" lvl="0" indent="-191599" algn="l" rtl="0">
                        <a:spcBef>
                          <a:spcPts val="0"/>
                        </a:spcBef>
                        <a:spcAft>
                          <a:spcPts val="0"/>
                        </a:spcAft>
                        <a:buClr>
                          <a:srgbClr val="38761D"/>
                        </a:buClr>
                        <a:buSzPts val="1600"/>
                        <a:buFont typeface="Calibri"/>
                        <a:buChar char="-"/>
                      </a:pPr>
                      <a:r>
                        <a:rPr lang="fr" sz="1600">
                          <a:solidFill>
                            <a:srgbClr val="38761D"/>
                          </a:solidFill>
                          <a:latin typeface="Calibri"/>
                          <a:ea typeface="Calibri"/>
                          <a:cs typeface="Calibri"/>
                          <a:sym typeface="Calibri"/>
                        </a:rPr>
                        <a:t>1 seule stomie </a:t>
                      </a:r>
                      <a:endParaRPr sz="1600">
                        <a:solidFill>
                          <a:srgbClr val="38761D"/>
                        </a:solidFill>
                        <a:latin typeface="Calibri"/>
                        <a:ea typeface="Calibri"/>
                        <a:cs typeface="Calibri"/>
                        <a:sym typeface="Calibri"/>
                      </a:endParaRPr>
                    </a:p>
                    <a:p>
                      <a:pPr marL="89999" lvl="0" indent="-191599" algn="l" rtl="0">
                        <a:spcBef>
                          <a:spcPts val="0"/>
                        </a:spcBef>
                        <a:spcAft>
                          <a:spcPts val="0"/>
                        </a:spcAft>
                        <a:buClr>
                          <a:srgbClr val="38761D"/>
                        </a:buClr>
                        <a:buSzPts val="1600"/>
                        <a:buFont typeface="Calibri"/>
                        <a:buChar char="-"/>
                      </a:pPr>
                      <a:r>
                        <a:rPr lang="fr" sz="1600">
                          <a:solidFill>
                            <a:srgbClr val="38761D"/>
                          </a:solidFill>
                          <a:latin typeface="Calibri"/>
                          <a:ea typeface="Calibri"/>
                          <a:cs typeface="Calibri"/>
                          <a:sym typeface="Calibri"/>
                        </a:rPr>
                        <a:t>Rétablissement facile si AIR</a:t>
                      </a:r>
                      <a:endParaRPr sz="1600">
                        <a:solidFill>
                          <a:srgbClr val="38761D"/>
                        </a:solidFill>
                        <a:latin typeface="Calibri"/>
                        <a:ea typeface="Calibri"/>
                        <a:cs typeface="Calibri"/>
                        <a:sym typeface="Calibri"/>
                      </a:endParaRPr>
                    </a:p>
                  </a:txBody>
                  <a:tcPr marL="91425" marR="91425" marT="91425" marB="91425"/>
                </a:tc>
                <a:tc>
                  <a:txBody>
                    <a:bodyPr/>
                    <a:lstStyle/>
                    <a:p>
                      <a:pPr marL="89999" lvl="0" indent="-191599" algn="l" rtl="0">
                        <a:spcBef>
                          <a:spcPts val="0"/>
                        </a:spcBef>
                        <a:spcAft>
                          <a:spcPts val="0"/>
                        </a:spcAft>
                        <a:buClr>
                          <a:srgbClr val="38761D"/>
                        </a:buClr>
                        <a:buSzPts val="1600"/>
                        <a:buFont typeface="Calibri"/>
                        <a:buChar char="-"/>
                      </a:pPr>
                      <a:r>
                        <a:rPr lang="fr" sz="1600">
                          <a:solidFill>
                            <a:srgbClr val="38761D"/>
                          </a:solidFill>
                          <a:latin typeface="Calibri"/>
                          <a:ea typeface="Calibri"/>
                          <a:cs typeface="Calibri"/>
                          <a:sym typeface="Calibri"/>
                        </a:rPr>
                        <a:t>ø Désinsertion</a:t>
                      </a:r>
                      <a:endParaRPr sz="1600">
                        <a:solidFill>
                          <a:srgbClr val="38761D"/>
                        </a:solidFill>
                        <a:latin typeface="Calibri"/>
                        <a:ea typeface="Calibri"/>
                        <a:cs typeface="Calibri"/>
                        <a:sym typeface="Calibri"/>
                      </a:endParaRPr>
                    </a:p>
                  </a:txBody>
                  <a:tcPr marL="91425" marR="91425" marT="91425" marB="91425"/>
                </a:tc>
                <a:extLst>
                  <a:ext uri="{0D108BD9-81ED-4DB2-BD59-A6C34878D82A}">
                    <a16:rowId xmlns:a16="http://schemas.microsoft.com/office/drawing/2014/main" val="10001"/>
                  </a:ext>
                </a:extLst>
              </a:tr>
              <a:tr h="678500">
                <a:tc>
                  <a:txBody>
                    <a:bodyPr/>
                    <a:lstStyle/>
                    <a:p>
                      <a:pPr marL="0" marR="0" lvl="0" indent="0" algn="ctr" rtl="0">
                        <a:spcBef>
                          <a:spcPts val="0"/>
                        </a:spcBef>
                        <a:spcAft>
                          <a:spcPts val="0"/>
                        </a:spcAft>
                        <a:buNone/>
                      </a:pPr>
                      <a:r>
                        <a:rPr lang="fr" sz="2500" b="1" i="1">
                          <a:latin typeface="Calibri"/>
                          <a:ea typeface="Calibri"/>
                          <a:cs typeface="Calibri"/>
                          <a:sym typeface="Calibri"/>
                        </a:rPr>
                        <a:t>-</a:t>
                      </a:r>
                      <a:endParaRPr sz="2500" b="1" i="1">
                        <a:latin typeface="Calibri"/>
                        <a:ea typeface="Calibri"/>
                        <a:cs typeface="Calibri"/>
                        <a:sym typeface="Calibri"/>
                      </a:endParaRPr>
                    </a:p>
                  </a:txBody>
                  <a:tcPr marL="91425" marR="91425" marT="91425" marB="91425" anchor="ctr">
                    <a:solidFill>
                      <a:srgbClr val="F4CCCC"/>
                    </a:solidFill>
                  </a:tcPr>
                </a:tc>
                <a:tc>
                  <a:txBody>
                    <a:bodyPr/>
                    <a:lstStyle/>
                    <a:p>
                      <a:pPr marL="89999" lvl="0" indent="-191599" algn="l" rtl="0">
                        <a:spcBef>
                          <a:spcPts val="0"/>
                        </a:spcBef>
                        <a:spcAft>
                          <a:spcPts val="0"/>
                        </a:spcAft>
                        <a:buClr>
                          <a:srgbClr val="980000"/>
                        </a:buClr>
                        <a:buSzPts val="1600"/>
                        <a:buFont typeface="Calibri"/>
                        <a:buChar char="-"/>
                      </a:pPr>
                      <a:r>
                        <a:rPr lang="fr" sz="1600">
                          <a:solidFill>
                            <a:srgbClr val="980000"/>
                          </a:solidFill>
                          <a:latin typeface="Calibri"/>
                          <a:ea typeface="Calibri"/>
                          <a:cs typeface="Calibri"/>
                          <a:sym typeface="Calibri"/>
                        </a:rPr>
                        <a:t>Risque de sepsis</a:t>
                      </a:r>
                      <a:endParaRPr sz="1600">
                        <a:solidFill>
                          <a:srgbClr val="980000"/>
                        </a:solidFill>
                        <a:latin typeface="Calibri"/>
                        <a:ea typeface="Calibri"/>
                        <a:cs typeface="Calibri"/>
                        <a:sym typeface="Calibri"/>
                      </a:endParaRPr>
                    </a:p>
                    <a:p>
                      <a:pPr marL="89999" marR="0" lvl="0" indent="-191599" algn="l" rtl="0">
                        <a:spcBef>
                          <a:spcPts val="0"/>
                        </a:spcBef>
                        <a:spcAft>
                          <a:spcPts val="0"/>
                        </a:spcAft>
                        <a:buClr>
                          <a:srgbClr val="980000"/>
                        </a:buClr>
                        <a:buSzPts val="1600"/>
                        <a:buFont typeface="Calibri"/>
                        <a:buChar char="-"/>
                      </a:pPr>
                      <a:r>
                        <a:rPr lang="fr" sz="1600">
                          <a:solidFill>
                            <a:srgbClr val="980000"/>
                          </a:solidFill>
                          <a:latin typeface="Calibri"/>
                          <a:ea typeface="Calibri"/>
                          <a:cs typeface="Calibri"/>
                          <a:sym typeface="Calibri"/>
                        </a:rPr>
                        <a:t>Rétablissement difficile</a:t>
                      </a:r>
                      <a:endParaRPr sz="1600">
                        <a:solidFill>
                          <a:srgbClr val="980000"/>
                        </a:solidFill>
                        <a:latin typeface="Calibri"/>
                        <a:ea typeface="Calibri"/>
                        <a:cs typeface="Calibri"/>
                        <a:sym typeface="Calibri"/>
                      </a:endParaRPr>
                    </a:p>
                  </a:txBody>
                  <a:tcPr marL="91425" marR="91425" marT="91425" marB="91425"/>
                </a:tc>
                <a:tc>
                  <a:txBody>
                    <a:bodyPr/>
                    <a:lstStyle/>
                    <a:p>
                      <a:pPr marL="89999" lvl="0" indent="-191599" algn="l" rtl="0">
                        <a:spcBef>
                          <a:spcPts val="0"/>
                        </a:spcBef>
                        <a:spcAft>
                          <a:spcPts val="0"/>
                        </a:spcAft>
                        <a:buClr>
                          <a:srgbClr val="980000"/>
                        </a:buClr>
                        <a:buSzPts val="1600"/>
                        <a:buFont typeface="Calibri"/>
                        <a:buChar char="-"/>
                      </a:pPr>
                      <a:r>
                        <a:rPr lang="fr" sz="1600">
                          <a:solidFill>
                            <a:srgbClr val="980000"/>
                          </a:solidFill>
                          <a:latin typeface="Calibri"/>
                          <a:ea typeface="Calibri"/>
                          <a:cs typeface="Calibri"/>
                          <a:sym typeface="Calibri"/>
                        </a:rPr>
                        <a:t>Risque désinsertion</a:t>
                      </a:r>
                      <a:endParaRPr sz="1600">
                        <a:solidFill>
                          <a:srgbClr val="980000"/>
                        </a:solidFill>
                        <a:latin typeface="Calibri"/>
                        <a:ea typeface="Calibri"/>
                        <a:cs typeface="Calibri"/>
                        <a:sym typeface="Calibri"/>
                      </a:endParaRPr>
                    </a:p>
                  </a:txBody>
                  <a:tcPr marL="91425" marR="91425" marT="91425" marB="91425"/>
                </a:tc>
                <a:tc>
                  <a:txBody>
                    <a:bodyPr/>
                    <a:lstStyle/>
                    <a:p>
                      <a:pPr marL="89999" lvl="0" indent="-191599" algn="l" rtl="0">
                        <a:spcBef>
                          <a:spcPts val="0"/>
                        </a:spcBef>
                        <a:spcAft>
                          <a:spcPts val="0"/>
                        </a:spcAft>
                        <a:buClr>
                          <a:srgbClr val="980000"/>
                        </a:buClr>
                        <a:buSzPts val="1600"/>
                        <a:buFont typeface="Calibri"/>
                        <a:buChar char="-"/>
                      </a:pPr>
                      <a:r>
                        <a:rPr lang="fr" sz="1600">
                          <a:solidFill>
                            <a:srgbClr val="980000"/>
                          </a:solidFill>
                          <a:latin typeface="Calibri"/>
                          <a:ea typeface="Calibri"/>
                          <a:cs typeface="Calibri"/>
                          <a:sym typeface="Calibri"/>
                        </a:rPr>
                        <a:t>2 stomies</a:t>
                      </a:r>
                      <a:endParaRPr sz="1600">
                        <a:solidFill>
                          <a:srgbClr val="980000"/>
                        </a:solidFill>
                        <a:latin typeface="Calibri"/>
                        <a:ea typeface="Calibri"/>
                        <a:cs typeface="Calibri"/>
                        <a:sym typeface="Calibri"/>
                      </a:endParaRPr>
                    </a:p>
                    <a:p>
                      <a:pPr marL="89999" lvl="0" indent="-191599" algn="l" rtl="0">
                        <a:spcBef>
                          <a:spcPts val="0"/>
                        </a:spcBef>
                        <a:spcAft>
                          <a:spcPts val="0"/>
                        </a:spcAft>
                        <a:buClr>
                          <a:srgbClr val="980000"/>
                        </a:buClr>
                        <a:buSzPts val="1600"/>
                        <a:buFont typeface="Calibri"/>
                        <a:buChar char="-"/>
                      </a:pPr>
                      <a:r>
                        <a:rPr lang="fr" sz="1600">
                          <a:solidFill>
                            <a:srgbClr val="980000"/>
                          </a:solidFill>
                          <a:latin typeface="Calibri"/>
                          <a:ea typeface="Calibri"/>
                          <a:cs typeface="Calibri"/>
                          <a:sym typeface="Calibri"/>
                        </a:rPr>
                        <a:t>Rétablissement difficile</a:t>
                      </a:r>
                      <a:endParaRPr sz="1600">
                        <a:solidFill>
                          <a:srgbClr val="980000"/>
                        </a:solidFill>
                        <a:latin typeface="Calibri"/>
                        <a:ea typeface="Calibri"/>
                        <a:cs typeface="Calibri"/>
                        <a:sym typeface="Calibri"/>
                      </a:endParaRPr>
                    </a:p>
                  </a:txBody>
                  <a:tcPr marL="91425" marR="91425" marT="91425" marB="91425"/>
                </a:tc>
                <a:extLst>
                  <a:ext uri="{0D108BD9-81ED-4DB2-BD59-A6C34878D82A}">
                    <a16:rowId xmlns:a16="http://schemas.microsoft.com/office/drawing/2014/main" val="10002"/>
                  </a:ext>
                </a:extLst>
              </a:tr>
            </a:tbl>
          </a:graphicData>
        </a:graphic>
      </p:graphicFrame>
      <p:sp>
        <p:nvSpPr>
          <p:cNvPr id="374" name="Google Shape;374;p31"/>
          <p:cNvSpPr txBox="1"/>
          <p:nvPr/>
        </p:nvSpPr>
        <p:spPr>
          <a:xfrm>
            <a:off x="158750" y="680875"/>
            <a:ext cx="8941800" cy="306300"/>
          </a:xfrm>
          <a:prstGeom prst="rect">
            <a:avLst/>
          </a:prstGeom>
          <a:solidFill>
            <a:srgbClr val="FEEEF5"/>
          </a:solidFill>
          <a:ln w="9525" cap="flat" cmpd="sng">
            <a:solidFill>
              <a:srgbClr val="C27BA0"/>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Moignon rectal</a:t>
            </a:r>
            <a:endParaRPr sz="1800" b="1" dirty="0">
              <a:solidFill>
                <a:srgbClr val="000000"/>
              </a:solidFill>
              <a:latin typeface="Calibri"/>
              <a:ea typeface="Calibri"/>
              <a:cs typeface="Calibri"/>
              <a:sym typeface="Calibri"/>
            </a:endParaRPr>
          </a:p>
        </p:txBody>
      </p:sp>
      <p:graphicFrame>
        <p:nvGraphicFramePr>
          <p:cNvPr id="375" name="Google Shape;375;p31"/>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PEC chirurgicale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376" name="Google Shape;376;p31"/>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graphicFrame>
        <p:nvGraphicFramePr>
          <p:cNvPr id="69" name="Google Shape;69;p15"/>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Définition</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médicale</a:t>
                      </a:r>
                      <a:endParaRPr sz="1700">
                        <a:solidFill>
                          <a:srgbClr val="999999"/>
                        </a:solidFill>
                        <a:latin typeface="Calibri"/>
                        <a:ea typeface="Calibri"/>
                        <a:cs typeface="Calibri"/>
                        <a:sym typeface="Calibri"/>
                      </a:endParaRPr>
                    </a:p>
                  </a:txBody>
                  <a:tcPr marL="91425" marR="91425" marT="91425" marB="91425" anchor="ctr">
                    <a:lnR w="9525" cap="flat" cmpd="sng">
                      <a:solidFill>
                        <a:srgbClr val="9E9E9E"/>
                      </a:solidFill>
                      <a:prstDash val="solid"/>
                      <a:round/>
                      <a:headEnd type="none" w="sm" len="sm"/>
                      <a:tailEnd type="none" w="sm" len="sm"/>
                    </a:lnR>
                    <a:solidFill>
                      <a:srgbClr val="C9DAF8"/>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lnL w="9525" cap="flat" cmpd="sng">
                      <a:solidFill>
                        <a:srgbClr val="9E9E9E"/>
                      </a:solidFill>
                      <a:prstDash val="solid"/>
                      <a:round/>
                      <a:headEnd type="none" w="sm" len="sm"/>
                      <a:tailEnd type="none" w="sm" len="sm"/>
                    </a:lnL>
                    <a:solidFill>
                      <a:schemeClr val="lt1"/>
                    </a:solidFill>
                  </a:tcPr>
                </a:tc>
                <a:extLst>
                  <a:ext uri="{0D108BD9-81ED-4DB2-BD59-A6C34878D82A}">
                    <a16:rowId xmlns:a16="http://schemas.microsoft.com/office/drawing/2014/main" val="10000"/>
                  </a:ext>
                </a:extLst>
              </a:tr>
            </a:tbl>
          </a:graphicData>
        </a:graphic>
      </p:graphicFrame>
      <p:sp>
        <p:nvSpPr>
          <p:cNvPr id="70" name="Google Shape;70;p15"/>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Définition de la colite aiguë grave (CAG)</a:t>
            </a:r>
            <a:endParaRPr sz="1800" b="1" dirty="0">
              <a:solidFill>
                <a:srgbClr val="000000"/>
              </a:solidFill>
              <a:latin typeface="Calibri"/>
              <a:ea typeface="Calibri"/>
              <a:cs typeface="Calibri"/>
              <a:sym typeface="Calibri"/>
            </a:endParaRPr>
          </a:p>
        </p:txBody>
      </p:sp>
      <p:sp>
        <p:nvSpPr>
          <p:cNvPr id="71" name="Google Shape;71;p15"/>
          <p:cNvSpPr txBox="1"/>
          <p:nvPr/>
        </p:nvSpPr>
        <p:spPr>
          <a:xfrm>
            <a:off x="158700" y="987175"/>
            <a:ext cx="8941800" cy="39453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1200"/>
              </a:spcAft>
              <a:buNone/>
            </a:pPr>
            <a:endParaRPr sz="1500">
              <a:solidFill>
                <a:schemeClr val="dk1"/>
              </a:solidFill>
              <a:latin typeface="Calibri"/>
              <a:ea typeface="Calibri"/>
              <a:cs typeface="Calibri"/>
              <a:sym typeface="Calibri"/>
            </a:endParaRPr>
          </a:p>
        </p:txBody>
      </p:sp>
      <p:sp>
        <p:nvSpPr>
          <p:cNvPr id="72" name="Google Shape;72;p15"/>
          <p:cNvSpPr/>
          <p:nvPr/>
        </p:nvSpPr>
        <p:spPr>
          <a:xfrm>
            <a:off x="435100" y="1117125"/>
            <a:ext cx="8407800" cy="4458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fr" sz="1800" b="1">
                <a:solidFill>
                  <a:schemeClr val="dk1"/>
                </a:solidFill>
                <a:latin typeface="Calibri"/>
                <a:ea typeface="Calibri"/>
                <a:cs typeface="Calibri"/>
                <a:sym typeface="Calibri"/>
              </a:rPr>
              <a:t>Classiquement = poussée aiguë sévère de RCH (</a:t>
            </a:r>
            <a:r>
              <a:rPr lang="fr" sz="1800" b="1" i="1">
                <a:solidFill>
                  <a:schemeClr val="dk1"/>
                </a:solidFill>
                <a:latin typeface="Calibri"/>
                <a:ea typeface="Calibri"/>
                <a:cs typeface="Calibri"/>
                <a:sym typeface="Calibri"/>
              </a:rPr>
              <a:t>Acute Severe Ulcerative Colitis</a:t>
            </a:r>
            <a:r>
              <a:rPr lang="fr" sz="1800" b="1">
                <a:solidFill>
                  <a:schemeClr val="dk1"/>
                </a:solidFill>
                <a:latin typeface="Calibri"/>
                <a:ea typeface="Calibri"/>
                <a:cs typeface="Calibri"/>
                <a:sym typeface="Calibri"/>
              </a:rPr>
              <a:t>)</a:t>
            </a:r>
            <a:endParaRPr b="1"/>
          </a:p>
        </p:txBody>
      </p:sp>
      <p:sp>
        <p:nvSpPr>
          <p:cNvPr id="73" name="Google Shape;73;p15"/>
          <p:cNvSpPr/>
          <p:nvPr/>
        </p:nvSpPr>
        <p:spPr>
          <a:xfrm>
            <a:off x="435100" y="1893875"/>
            <a:ext cx="3445500" cy="964800"/>
          </a:xfrm>
          <a:prstGeom prst="roundRect">
            <a:avLst>
              <a:gd name="adj" fmla="val 16667"/>
            </a:avLst>
          </a:prstGeom>
          <a:solidFill>
            <a:srgbClr val="C9DAF8"/>
          </a:solidFill>
          <a:ln w="9525" cap="flat" cmpd="sng">
            <a:solidFill>
              <a:schemeClr val="dk2"/>
            </a:solidFill>
            <a:prstDash val="solid"/>
            <a:round/>
            <a:headEnd type="none" w="sm" len="sm"/>
            <a:tailEnd type="none" w="sm" len="sm"/>
          </a:ln>
        </p:spPr>
        <p:txBody>
          <a:bodyPr spcFirstLastPara="1" wrap="square" lIns="36000" tIns="36000" rIns="36000" bIns="36000" anchor="t" anchorCtr="0">
            <a:noAutofit/>
          </a:bodyPr>
          <a:lstStyle/>
          <a:p>
            <a:pPr marL="0" lvl="0" indent="0" algn="ctr" rtl="0">
              <a:lnSpc>
                <a:spcPct val="100000"/>
              </a:lnSpc>
              <a:spcBef>
                <a:spcPts val="0"/>
              </a:spcBef>
              <a:spcAft>
                <a:spcPts val="0"/>
              </a:spcAft>
              <a:buNone/>
            </a:pPr>
            <a:r>
              <a:rPr lang="fr" sz="1800" b="1" dirty="0">
                <a:solidFill>
                  <a:schemeClr val="dk1"/>
                </a:solidFill>
                <a:latin typeface="Calibri"/>
                <a:ea typeface="Calibri"/>
                <a:cs typeface="Calibri"/>
                <a:sym typeface="Calibri"/>
              </a:rPr>
              <a:t>INAUGURALE</a:t>
            </a:r>
            <a:r>
              <a:rPr lang="fr" sz="1800" dirty="0">
                <a:solidFill>
                  <a:schemeClr val="dk1"/>
                </a:solidFill>
                <a:latin typeface="Calibri"/>
                <a:ea typeface="Calibri"/>
                <a:cs typeface="Calibri"/>
                <a:sym typeface="Calibri"/>
              </a:rPr>
              <a:t> </a:t>
            </a:r>
            <a:endParaRPr sz="1800" dirty="0">
              <a:solidFill>
                <a:schemeClr val="dk1"/>
              </a:solidFill>
              <a:latin typeface="Calibri"/>
              <a:ea typeface="Calibri"/>
              <a:cs typeface="Calibri"/>
              <a:sym typeface="Calibri"/>
            </a:endParaRPr>
          </a:p>
          <a:p>
            <a:pPr marL="457200" lvl="0" indent="-342900" algn="l" rtl="0">
              <a:lnSpc>
                <a:spcPct val="100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 1/4 des RCH</a:t>
            </a:r>
            <a:endParaRPr sz="1800" dirty="0">
              <a:solidFill>
                <a:schemeClr val="dk1"/>
              </a:solidFill>
              <a:latin typeface="Calibri"/>
              <a:ea typeface="Calibri"/>
              <a:cs typeface="Calibri"/>
              <a:sym typeface="Calibri"/>
            </a:endParaRPr>
          </a:p>
          <a:p>
            <a:pPr marL="457200" lvl="0" indent="-342900" algn="l" rtl="0">
              <a:lnSpc>
                <a:spcPct val="100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&lt; 5% des maladies de </a:t>
            </a:r>
            <a:r>
              <a:rPr lang="fr" sz="1800" dirty="0" err="1">
                <a:solidFill>
                  <a:schemeClr val="dk1"/>
                </a:solidFill>
                <a:latin typeface="Calibri"/>
                <a:ea typeface="Calibri"/>
                <a:cs typeface="Calibri"/>
                <a:sym typeface="Calibri"/>
              </a:rPr>
              <a:t>Crohn</a:t>
            </a:r>
            <a:endParaRPr sz="1800" dirty="0">
              <a:solidFill>
                <a:schemeClr val="dk1"/>
              </a:solidFill>
              <a:latin typeface="Calibri"/>
              <a:ea typeface="Calibri"/>
              <a:cs typeface="Calibri"/>
              <a:sym typeface="Calibri"/>
            </a:endParaRPr>
          </a:p>
        </p:txBody>
      </p:sp>
      <p:sp>
        <p:nvSpPr>
          <p:cNvPr id="74" name="Google Shape;74;p15"/>
          <p:cNvSpPr/>
          <p:nvPr/>
        </p:nvSpPr>
        <p:spPr>
          <a:xfrm>
            <a:off x="4997675" y="1893875"/>
            <a:ext cx="3845100" cy="964800"/>
          </a:xfrm>
          <a:prstGeom prst="roundRect">
            <a:avLst>
              <a:gd name="adj" fmla="val 16667"/>
            </a:avLst>
          </a:prstGeom>
          <a:solidFill>
            <a:srgbClr val="C9DAF8"/>
          </a:solidFill>
          <a:ln w="9525" cap="flat" cmpd="sng">
            <a:solidFill>
              <a:schemeClr val="dk2"/>
            </a:solidFill>
            <a:prstDash val="solid"/>
            <a:round/>
            <a:headEnd type="none" w="sm" len="sm"/>
            <a:tailEnd type="none" w="sm" len="sm"/>
          </a:ln>
        </p:spPr>
        <p:txBody>
          <a:bodyPr spcFirstLastPara="1" wrap="square" lIns="36000" tIns="36000" rIns="36000" bIns="36000" anchor="t" anchorCtr="0">
            <a:noAutofit/>
          </a:bodyPr>
          <a:lstStyle/>
          <a:p>
            <a:pPr marL="0" lvl="0" indent="0" algn="ctr" rtl="0">
              <a:spcBef>
                <a:spcPts val="0"/>
              </a:spcBef>
              <a:spcAft>
                <a:spcPts val="0"/>
              </a:spcAft>
              <a:buClr>
                <a:schemeClr val="dk1"/>
              </a:buClr>
              <a:buSzPts val="1100"/>
              <a:buFont typeface="Arial"/>
              <a:buNone/>
            </a:pPr>
            <a:r>
              <a:rPr lang="fr" sz="1800" b="1" dirty="0">
                <a:solidFill>
                  <a:schemeClr val="dk1"/>
                </a:solidFill>
                <a:latin typeface="Calibri"/>
                <a:ea typeface="Calibri"/>
                <a:cs typeface="Calibri"/>
                <a:sym typeface="Calibri"/>
              </a:rPr>
              <a:t>SUR MICI ÉTABLIE</a:t>
            </a:r>
            <a:br>
              <a:rPr lang="fr" sz="1800" dirty="0">
                <a:solidFill>
                  <a:schemeClr val="dk1"/>
                </a:solidFill>
                <a:latin typeface="Calibri"/>
                <a:ea typeface="Calibri"/>
                <a:cs typeface="Calibri"/>
                <a:sym typeface="Calibri"/>
              </a:rPr>
            </a:br>
            <a:endParaRPr sz="700" dirty="0">
              <a:solidFill>
                <a:schemeClr val="dk1"/>
              </a:solidFill>
              <a:latin typeface="Calibri"/>
              <a:ea typeface="Calibri"/>
              <a:cs typeface="Calibri"/>
              <a:sym typeface="Calibri"/>
            </a:endParaRPr>
          </a:p>
          <a:p>
            <a:pPr marL="0" marR="0" lvl="0" indent="0" algn="ctr" rtl="0">
              <a:spcBef>
                <a:spcPts val="0"/>
              </a:spcBef>
              <a:spcAft>
                <a:spcPts val="0"/>
              </a:spcAft>
              <a:buNone/>
            </a:pPr>
            <a:r>
              <a:rPr lang="fr" sz="1800" dirty="0">
                <a:solidFill>
                  <a:schemeClr val="dk1"/>
                </a:solidFill>
                <a:latin typeface="Calibri"/>
                <a:ea typeface="Calibri"/>
                <a:cs typeface="Calibri"/>
                <a:sym typeface="Calibri"/>
              </a:rPr>
              <a:t>≈ 1/4 des RCH au cours de leur vie</a:t>
            </a:r>
            <a:endParaRPr b="1" dirty="0"/>
          </a:p>
        </p:txBody>
      </p:sp>
      <p:sp>
        <p:nvSpPr>
          <p:cNvPr id="75" name="Google Shape;75;p15"/>
          <p:cNvSpPr/>
          <p:nvPr/>
        </p:nvSpPr>
        <p:spPr>
          <a:xfrm>
            <a:off x="2904550" y="3619900"/>
            <a:ext cx="1128900" cy="780000"/>
          </a:xfrm>
          <a:prstGeom prst="roundRect">
            <a:avLst>
              <a:gd name="adj" fmla="val 1666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89999" algn="ctr" rtl="0">
              <a:spcBef>
                <a:spcPts val="0"/>
              </a:spcBef>
              <a:spcAft>
                <a:spcPts val="0"/>
              </a:spcAft>
              <a:buNone/>
            </a:pPr>
            <a:r>
              <a:rPr lang="fr" sz="1500" b="1">
                <a:latin typeface="Calibri"/>
                <a:ea typeface="Calibri"/>
                <a:cs typeface="Calibri"/>
                <a:sym typeface="Calibri"/>
              </a:rPr>
              <a:t>Mortalité 1%</a:t>
            </a:r>
            <a:endParaRPr sz="1500" b="1">
              <a:latin typeface="Calibri"/>
              <a:ea typeface="Calibri"/>
              <a:cs typeface="Calibri"/>
              <a:sym typeface="Calibri"/>
            </a:endParaRPr>
          </a:p>
        </p:txBody>
      </p:sp>
      <p:sp>
        <p:nvSpPr>
          <p:cNvPr id="76" name="Google Shape;76;p15"/>
          <p:cNvSpPr/>
          <p:nvPr/>
        </p:nvSpPr>
        <p:spPr>
          <a:xfrm>
            <a:off x="4338700" y="3233800"/>
            <a:ext cx="2411100" cy="1552200"/>
          </a:xfrm>
          <a:prstGeom prst="roundRect">
            <a:avLst>
              <a:gd name="adj" fmla="val 16667"/>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100" b="1" dirty="0">
                <a:latin typeface="Calibri"/>
                <a:ea typeface="Calibri"/>
                <a:cs typeface="Calibri"/>
                <a:sym typeface="Calibri"/>
              </a:rPr>
              <a:t>Chirurgie 15-30%</a:t>
            </a:r>
            <a:endParaRPr sz="2100" b="1" dirty="0">
              <a:latin typeface="Calibri"/>
              <a:ea typeface="Calibri"/>
              <a:cs typeface="Calibri"/>
              <a:sym typeface="Calibri"/>
            </a:endParaRPr>
          </a:p>
        </p:txBody>
      </p:sp>
      <p:sp>
        <p:nvSpPr>
          <p:cNvPr id="77" name="Google Shape;77;p15"/>
          <p:cNvSpPr txBox="1"/>
          <p:nvPr/>
        </p:nvSpPr>
        <p:spPr>
          <a:xfrm>
            <a:off x="257850" y="4170725"/>
            <a:ext cx="9144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100"/>
              <a:buFont typeface="Arial"/>
              <a:buNone/>
            </a:pPr>
            <a:r>
              <a:rPr lang="fr" sz="900" b="1" i="1">
                <a:latin typeface="Calibri"/>
                <a:ea typeface="Calibri"/>
                <a:cs typeface="Calibri"/>
                <a:sym typeface="Calibri"/>
              </a:rPr>
              <a:t>Dinesen </a:t>
            </a:r>
            <a:r>
              <a:rPr lang="fr" sz="900" i="1">
                <a:latin typeface="Calibri"/>
                <a:ea typeface="Calibri"/>
                <a:cs typeface="Calibri"/>
                <a:sym typeface="Calibri"/>
              </a:rPr>
              <a:t>J Crohns Colitis 2010</a:t>
            </a:r>
            <a:endParaRPr sz="900" i="1">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r>
              <a:rPr lang="fr" sz="900" b="1" i="1">
                <a:latin typeface="Calibri"/>
                <a:ea typeface="Calibri"/>
                <a:cs typeface="Calibri"/>
                <a:sym typeface="Calibri"/>
              </a:rPr>
              <a:t>Couto Sousa </a:t>
            </a:r>
            <a:r>
              <a:rPr lang="fr" sz="900" i="1">
                <a:latin typeface="Calibri"/>
                <a:ea typeface="Calibri"/>
                <a:cs typeface="Calibri"/>
                <a:sym typeface="Calibri"/>
              </a:rPr>
              <a:t>Eur J Gastroenterol Hepatol 2025</a:t>
            </a:r>
            <a:endParaRPr sz="900" i="1">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r>
              <a:rPr lang="fr" sz="900" b="1" i="1">
                <a:latin typeface="Calibri"/>
                <a:ea typeface="Calibri"/>
                <a:cs typeface="Calibri"/>
                <a:sym typeface="Calibri"/>
              </a:rPr>
              <a:t>Sarter</a:t>
            </a:r>
            <a:r>
              <a:rPr lang="fr" sz="900" i="1">
                <a:latin typeface="Calibri"/>
                <a:ea typeface="Calibri"/>
                <a:cs typeface="Calibri"/>
                <a:sym typeface="Calibri"/>
              </a:rPr>
              <a:t> Lancet Reg Health Eur 2024</a:t>
            </a:r>
            <a:endParaRPr sz="900" i="1">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r>
              <a:rPr lang="fr" sz="900" b="1" i="1">
                <a:latin typeface="Calibri"/>
                <a:ea typeface="Calibri"/>
                <a:cs typeface="Calibri"/>
                <a:sym typeface="Calibri"/>
              </a:rPr>
              <a:t>ACG Guidelines</a:t>
            </a:r>
            <a:r>
              <a:rPr lang="fr" sz="900" i="1">
                <a:latin typeface="Calibri"/>
                <a:ea typeface="Calibri"/>
                <a:cs typeface="Calibri"/>
                <a:sym typeface="Calibri"/>
              </a:rPr>
              <a:t> Am J Gastroenterol 2025</a:t>
            </a:r>
            <a:endParaRPr sz="900" i="1">
              <a:latin typeface="Calibri"/>
              <a:ea typeface="Calibri"/>
              <a:cs typeface="Calibri"/>
              <a:sym typeface="Calibri"/>
            </a:endParaRPr>
          </a:p>
        </p:txBody>
      </p:sp>
      <p:sp>
        <p:nvSpPr>
          <p:cNvPr id="78" name="Google Shape;7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2</a:t>
            </a:fld>
            <a:endParaRPr/>
          </a:p>
        </p:txBody>
      </p:sp>
      <p:pic>
        <p:nvPicPr>
          <p:cNvPr id="79" name="Google Shape;79;p15"/>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2"/>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Clr>
                <a:schemeClr val="dk1"/>
              </a:buClr>
              <a:buSzPts val="1800"/>
              <a:buFont typeface="Calibri"/>
              <a:buChar char="-"/>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endParaRPr sz="1800">
              <a:solidFill>
                <a:schemeClr val="dk1"/>
              </a:solidFill>
              <a:latin typeface="Calibri"/>
              <a:ea typeface="Calibri"/>
              <a:cs typeface="Calibri"/>
              <a:sym typeface="Calibri"/>
            </a:endParaRPr>
          </a:p>
          <a:p>
            <a:pPr marL="457200" lvl="0" indent="-342900" algn="l" rtl="0">
              <a:lnSpc>
                <a:spcPct val="115000"/>
              </a:lnSpc>
              <a:spcBef>
                <a:spcPts val="1200"/>
              </a:spcBef>
              <a:spcAft>
                <a:spcPts val="0"/>
              </a:spcAft>
              <a:buClr>
                <a:schemeClr val="dk1"/>
              </a:buClr>
              <a:buSzPts val="1800"/>
              <a:buFont typeface="Calibri"/>
              <a:buChar char="-"/>
            </a:pPr>
            <a:r>
              <a:rPr lang="fr" sz="1800">
                <a:solidFill>
                  <a:schemeClr val="dk1"/>
                </a:solidFill>
                <a:latin typeface="Calibri"/>
                <a:ea typeface="Calibri"/>
                <a:cs typeface="Calibri"/>
                <a:sym typeface="Calibri"/>
              </a:rPr>
              <a:t>Peu de complications</a:t>
            </a:r>
            <a:endParaRPr sz="1800">
              <a:solidFill>
                <a:schemeClr val="dk1"/>
              </a:solidFill>
              <a:latin typeface="Calibri"/>
              <a:ea typeface="Calibri"/>
              <a:cs typeface="Calibri"/>
              <a:sym typeface="Calibri"/>
            </a:endParaRPr>
          </a:p>
          <a:p>
            <a:pPr marL="457200" lvl="0" indent="-342900" algn="l" rtl="0">
              <a:lnSpc>
                <a:spcPct val="115000"/>
              </a:lnSpc>
              <a:spcBef>
                <a:spcPts val="0"/>
              </a:spcBef>
              <a:spcAft>
                <a:spcPts val="0"/>
              </a:spcAft>
              <a:buClr>
                <a:schemeClr val="dk1"/>
              </a:buClr>
              <a:buSzPts val="1800"/>
              <a:buFont typeface="Calibri"/>
              <a:buChar char="-"/>
            </a:pPr>
            <a:r>
              <a:rPr lang="fr" sz="1800">
                <a:solidFill>
                  <a:schemeClr val="dk1"/>
                </a:solidFill>
                <a:latin typeface="Calibri"/>
                <a:ea typeface="Calibri"/>
                <a:cs typeface="Calibri"/>
                <a:sym typeface="Calibri"/>
              </a:rPr>
              <a:t>Moins de conversion si proctectomie et anastomose iléo-anale</a:t>
            </a:r>
            <a:endParaRPr sz="1800">
              <a:solidFill>
                <a:schemeClr val="dk1"/>
              </a:solidFill>
              <a:latin typeface="Calibri"/>
              <a:ea typeface="Calibri"/>
              <a:cs typeface="Calibri"/>
              <a:sym typeface="Calibri"/>
            </a:endParaRPr>
          </a:p>
          <a:p>
            <a:pPr marL="457200" lvl="0" indent="-342900" algn="l" rtl="0">
              <a:lnSpc>
                <a:spcPct val="115000"/>
              </a:lnSpc>
              <a:spcBef>
                <a:spcPts val="0"/>
              </a:spcBef>
              <a:spcAft>
                <a:spcPts val="0"/>
              </a:spcAft>
              <a:buClr>
                <a:schemeClr val="dk1"/>
              </a:buClr>
              <a:buSzPts val="1800"/>
              <a:buFont typeface="Calibri"/>
              <a:buChar char="-"/>
            </a:pPr>
            <a:r>
              <a:rPr lang="fr" sz="1800">
                <a:solidFill>
                  <a:schemeClr val="dk1"/>
                </a:solidFill>
                <a:latin typeface="Calibri"/>
                <a:ea typeface="Calibri"/>
                <a:cs typeface="Calibri"/>
                <a:sym typeface="Calibri"/>
              </a:rPr>
              <a:t>Rétablissement par voie élective possible si anastomose iléo-rectale</a:t>
            </a:r>
            <a:endParaRPr sz="1800">
              <a:solidFill>
                <a:schemeClr val="dk1"/>
              </a:solidFill>
              <a:latin typeface="Calibri"/>
              <a:ea typeface="Calibri"/>
              <a:cs typeface="Calibri"/>
              <a:sym typeface="Calibri"/>
            </a:endParaRPr>
          </a:p>
        </p:txBody>
      </p:sp>
      <p:sp>
        <p:nvSpPr>
          <p:cNvPr id="382" name="Google Shape;382;p32"/>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383" name="Google Shape;383;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20</a:t>
            </a:fld>
            <a:endParaRPr/>
          </a:p>
        </p:txBody>
      </p:sp>
      <p:pic>
        <p:nvPicPr>
          <p:cNvPr id="384" name="Google Shape;384;p32"/>
          <p:cNvPicPr preferRelativeResize="0"/>
          <p:nvPr/>
        </p:nvPicPr>
        <p:blipFill>
          <a:blip r:embed="rId3">
            <a:alphaModFix/>
          </a:blip>
          <a:stretch>
            <a:fillRect/>
          </a:stretch>
        </p:blipFill>
        <p:spPr>
          <a:xfrm>
            <a:off x="353925" y="1086225"/>
            <a:ext cx="2426485" cy="1026600"/>
          </a:xfrm>
          <a:prstGeom prst="rect">
            <a:avLst/>
          </a:prstGeom>
          <a:noFill/>
          <a:ln>
            <a:noFill/>
          </a:ln>
        </p:spPr>
      </p:pic>
      <p:sp>
        <p:nvSpPr>
          <p:cNvPr id="385" name="Google Shape;385;p32"/>
          <p:cNvSpPr txBox="1"/>
          <p:nvPr/>
        </p:nvSpPr>
        <p:spPr>
          <a:xfrm>
            <a:off x="225150" y="2112825"/>
            <a:ext cx="3108600" cy="354000"/>
          </a:xfrm>
          <a:prstGeom prst="rect">
            <a:avLst/>
          </a:prstGeom>
          <a:noFill/>
          <a:ln>
            <a:noFill/>
          </a:ln>
        </p:spPr>
        <p:txBody>
          <a:bodyPr spcFirstLastPara="1" wrap="square" lIns="91425" tIns="91425" rIns="0" bIns="91425" anchor="t" anchorCtr="0">
            <a:spAutoFit/>
          </a:bodyPr>
          <a:lstStyle/>
          <a:p>
            <a:pPr marL="0" lvl="0" indent="-89999" algn="ctr" rtl="0">
              <a:lnSpc>
                <a:spcPct val="115000"/>
              </a:lnSpc>
              <a:spcBef>
                <a:spcPts val="0"/>
              </a:spcBef>
              <a:spcAft>
                <a:spcPts val="1200"/>
              </a:spcAft>
              <a:buNone/>
            </a:pPr>
            <a:r>
              <a:rPr lang="fr" sz="1100" i="1">
                <a:solidFill>
                  <a:schemeClr val="dk1"/>
                </a:solidFill>
                <a:latin typeface="Calibri"/>
                <a:ea typeface="Calibri"/>
                <a:cs typeface="Calibri"/>
                <a:sym typeface="Calibri"/>
              </a:rPr>
              <a:t>Etude rétrospective - 6 centres experts - 314 patients</a:t>
            </a:r>
            <a:endParaRPr sz="700" i="1"/>
          </a:p>
        </p:txBody>
      </p:sp>
      <p:pic>
        <p:nvPicPr>
          <p:cNvPr id="386" name="Google Shape;386;p32"/>
          <p:cNvPicPr preferRelativeResize="0"/>
          <p:nvPr/>
        </p:nvPicPr>
        <p:blipFill>
          <a:blip r:embed="rId4">
            <a:alphaModFix/>
          </a:blip>
          <a:stretch>
            <a:fillRect/>
          </a:stretch>
        </p:blipFill>
        <p:spPr>
          <a:xfrm>
            <a:off x="2839100" y="1086225"/>
            <a:ext cx="2791363" cy="591050"/>
          </a:xfrm>
          <a:prstGeom prst="rect">
            <a:avLst/>
          </a:prstGeom>
          <a:noFill/>
          <a:ln>
            <a:noFill/>
          </a:ln>
        </p:spPr>
      </p:pic>
      <p:grpSp>
        <p:nvGrpSpPr>
          <p:cNvPr id="387" name="Google Shape;387;p32"/>
          <p:cNvGrpSpPr/>
          <p:nvPr/>
        </p:nvGrpSpPr>
        <p:grpSpPr>
          <a:xfrm>
            <a:off x="5630475" y="1025050"/>
            <a:ext cx="3390676" cy="893850"/>
            <a:chOff x="5630475" y="1025050"/>
            <a:chExt cx="3390676" cy="893850"/>
          </a:xfrm>
        </p:grpSpPr>
        <p:pic>
          <p:nvPicPr>
            <p:cNvPr id="388" name="Google Shape;388;p32"/>
            <p:cNvPicPr preferRelativeResize="0"/>
            <p:nvPr/>
          </p:nvPicPr>
          <p:blipFill>
            <a:blip r:embed="rId5">
              <a:alphaModFix/>
            </a:blip>
            <a:stretch>
              <a:fillRect/>
            </a:stretch>
          </p:blipFill>
          <p:spPr>
            <a:xfrm>
              <a:off x="5630475" y="1025050"/>
              <a:ext cx="3390676" cy="791500"/>
            </a:xfrm>
            <a:prstGeom prst="rect">
              <a:avLst/>
            </a:prstGeom>
            <a:noFill/>
            <a:ln>
              <a:noFill/>
            </a:ln>
          </p:spPr>
        </p:pic>
        <p:pic>
          <p:nvPicPr>
            <p:cNvPr id="389" name="Google Shape;389;p32"/>
            <p:cNvPicPr preferRelativeResize="0"/>
            <p:nvPr/>
          </p:nvPicPr>
          <p:blipFill>
            <a:blip r:embed="rId6">
              <a:alphaModFix/>
            </a:blip>
            <a:stretch>
              <a:fillRect/>
            </a:stretch>
          </p:blipFill>
          <p:spPr>
            <a:xfrm>
              <a:off x="5695795" y="1769925"/>
              <a:ext cx="1456625" cy="148975"/>
            </a:xfrm>
            <a:prstGeom prst="rect">
              <a:avLst/>
            </a:prstGeom>
            <a:noFill/>
            <a:ln>
              <a:noFill/>
            </a:ln>
          </p:spPr>
        </p:pic>
      </p:grpSp>
      <p:pic>
        <p:nvPicPr>
          <p:cNvPr id="390" name="Google Shape;390;p32"/>
          <p:cNvPicPr preferRelativeResize="0"/>
          <p:nvPr/>
        </p:nvPicPr>
        <p:blipFill>
          <a:blip r:embed="rId7">
            <a:alphaModFix/>
          </a:blip>
          <a:stretch>
            <a:fillRect/>
          </a:stretch>
        </p:blipFill>
        <p:spPr>
          <a:xfrm>
            <a:off x="6775300" y="1996287"/>
            <a:ext cx="2152225" cy="1927074"/>
          </a:xfrm>
          <a:prstGeom prst="rect">
            <a:avLst/>
          </a:prstGeom>
          <a:noFill/>
          <a:ln>
            <a:noFill/>
          </a:ln>
        </p:spPr>
      </p:pic>
      <p:graphicFrame>
        <p:nvGraphicFramePr>
          <p:cNvPr id="391" name="Google Shape;391;p32"/>
          <p:cNvGraphicFramePr/>
          <p:nvPr/>
        </p:nvGraphicFramePr>
        <p:xfrm>
          <a:off x="301450" y="2637625"/>
          <a:ext cx="5988600" cy="1684280"/>
        </p:xfrm>
        <a:graphic>
          <a:graphicData uri="http://schemas.openxmlformats.org/drawingml/2006/table">
            <a:tbl>
              <a:tblPr>
                <a:noFill/>
                <a:tableStyleId>{BD35E413-1C32-440D-A75A-6D148DF1699B}</a:tableStyleId>
              </a:tblPr>
              <a:tblGrid>
                <a:gridCol w="653200">
                  <a:extLst>
                    <a:ext uri="{9D8B030D-6E8A-4147-A177-3AD203B41FA5}">
                      <a16:colId xmlns:a16="http://schemas.microsoft.com/office/drawing/2014/main" val="20000"/>
                    </a:ext>
                  </a:extLst>
                </a:gridCol>
                <a:gridCol w="2667700">
                  <a:extLst>
                    <a:ext uri="{9D8B030D-6E8A-4147-A177-3AD203B41FA5}">
                      <a16:colId xmlns:a16="http://schemas.microsoft.com/office/drawing/2014/main" val="20001"/>
                    </a:ext>
                  </a:extLst>
                </a:gridCol>
                <a:gridCol w="2667700">
                  <a:extLst>
                    <a:ext uri="{9D8B030D-6E8A-4147-A177-3AD203B41FA5}">
                      <a16:colId xmlns:a16="http://schemas.microsoft.com/office/drawing/2014/main" val="20002"/>
                    </a:ext>
                  </a:extLst>
                </a:gridCol>
              </a:tblGrid>
              <a:tr h="396225">
                <a:tc>
                  <a:txBody>
                    <a:bodyPr/>
                    <a:lstStyle/>
                    <a:p>
                      <a:pPr marL="0" lvl="0" indent="0" algn="l" rtl="0">
                        <a:spcBef>
                          <a:spcPts val="0"/>
                        </a:spcBef>
                        <a:spcAft>
                          <a:spcPts val="0"/>
                        </a:spcAft>
                        <a:buNone/>
                      </a:pPr>
                      <a:endParaRPr>
                        <a:latin typeface="Calibri"/>
                        <a:ea typeface="Calibri"/>
                        <a:cs typeface="Calibri"/>
                        <a:sym typeface="Calibri"/>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89999" lvl="0" indent="-89999" algn="ctr" rtl="0">
                        <a:spcBef>
                          <a:spcPts val="0"/>
                        </a:spcBef>
                        <a:spcAft>
                          <a:spcPts val="0"/>
                        </a:spcAft>
                        <a:buNone/>
                      </a:pPr>
                      <a:endParaRPr sz="1700" b="1">
                        <a:latin typeface="Calibri"/>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89999" lvl="0" indent="-89999" algn="ctr" rtl="0">
                        <a:spcBef>
                          <a:spcPts val="0"/>
                        </a:spcBef>
                        <a:spcAft>
                          <a:spcPts val="0"/>
                        </a:spcAft>
                        <a:buNone/>
                      </a:pPr>
                      <a:r>
                        <a:rPr lang="fr" sz="1700" b="1">
                          <a:latin typeface="Calibri"/>
                          <a:ea typeface="Calibri"/>
                          <a:cs typeface="Calibri"/>
                          <a:sym typeface="Calibri"/>
                        </a:rPr>
                        <a:t>ILÉOSIGMOÏDOSTOMIE FID</a:t>
                      </a:r>
                      <a:endParaRPr sz="1700" b="1">
                        <a:latin typeface="Calibri"/>
                        <a:ea typeface="Calibri"/>
                        <a:cs typeface="Calibri"/>
                        <a:sym typeface="Calibri"/>
                      </a:endParaRPr>
                    </a:p>
                  </a:txBody>
                  <a:tcPr marL="91425" marR="91425" marT="91425" marB="91425"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FEEEF5"/>
                    </a:solidFill>
                  </a:tcPr>
                </a:tc>
                <a:extLst>
                  <a:ext uri="{0D108BD9-81ED-4DB2-BD59-A6C34878D82A}">
                    <a16:rowId xmlns:a16="http://schemas.microsoft.com/office/drawing/2014/main" val="10000"/>
                  </a:ext>
                </a:extLst>
              </a:tr>
              <a:tr h="390425">
                <a:tc>
                  <a:txBody>
                    <a:bodyPr/>
                    <a:lstStyle/>
                    <a:p>
                      <a:pPr marL="0" marR="0" lvl="0" indent="-89999" algn="l" rtl="0">
                        <a:spcBef>
                          <a:spcPts val="0"/>
                        </a:spcBef>
                        <a:spcAft>
                          <a:spcPts val="0"/>
                        </a:spcAft>
                        <a:buNone/>
                      </a:pPr>
                      <a:endParaRPr sz="2500" b="1" i="1">
                        <a:latin typeface="Calibri"/>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457200" lvl="0" indent="0" algn="l" rtl="0">
                        <a:spcBef>
                          <a:spcPts val="0"/>
                        </a:spcBef>
                        <a:spcAft>
                          <a:spcPts val="0"/>
                        </a:spcAft>
                        <a:buNone/>
                      </a:pPr>
                      <a:endParaRPr sz="1600">
                        <a:solidFill>
                          <a:srgbClr val="38761D"/>
                        </a:solidFill>
                        <a:latin typeface="Calibri"/>
                        <a:ea typeface="Calibri"/>
                        <a:cs typeface="Calibri"/>
                        <a:sym typeface="Calibri"/>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78500">
                <a:tc>
                  <a:txBody>
                    <a:bodyPr/>
                    <a:lstStyle/>
                    <a:p>
                      <a:pPr marL="0" marR="0" lvl="0" indent="0" algn="l" rtl="0">
                        <a:spcBef>
                          <a:spcPts val="0"/>
                        </a:spcBef>
                        <a:spcAft>
                          <a:spcPts val="0"/>
                        </a:spcAft>
                        <a:buNone/>
                      </a:pPr>
                      <a:endParaRPr sz="2500" b="1" i="1">
                        <a:latin typeface="Calibri"/>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a:solidFill>
                          <a:srgbClr val="980000"/>
                        </a:solidFill>
                        <a:latin typeface="Calibri"/>
                        <a:ea typeface="Calibri"/>
                        <a:cs typeface="Calibri"/>
                        <a:sym typeface="Calibri"/>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392" name="Google Shape;392;p32"/>
          <p:cNvSpPr txBox="1"/>
          <p:nvPr/>
        </p:nvSpPr>
        <p:spPr>
          <a:xfrm>
            <a:off x="158750" y="680875"/>
            <a:ext cx="8941800" cy="306300"/>
          </a:xfrm>
          <a:prstGeom prst="rect">
            <a:avLst/>
          </a:prstGeom>
          <a:solidFill>
            <a:srgbClr val="FEEEF5"/>
          </a:solidFill>
          <a:ln w="9525" cap="flat" cmpd="sng">
            <a:solidFill>
              <a:srgbClr val="C27BA0"/>
            </a:solidFill>
            <a:prstDash val="solid"/>
            <a:round/>
            <a:headEnd type="none" w="sm" len="sm"/>
            <a:tailEnd type="none" w="sm" len="sm"/>
          </a:ln>
        </p:spPr>
        <p:txBody>
          <a:bodyPr spcFirstLastPara="1" wrap="square" lIns="91425" tIns="0" rIns="91425" bIns="0" anchor="ctr" anchorCtr="0">
            <a:noAutofit/>
          </a:bodyPr>
          <a:lstStyle/>
          <a:p>
            <a:pPr lvl="0">
              <a:lnSpc>
                <a:spcPct val="115000"/>
              </a:lnSpc>
            </a:pPr>
            <a:r>
              <a:rPr lang="en-GB" sz="1800" b="1" dirty="0" err="1">
                <a:latin typeface="Calibri"/>
                <a:ea typeface="Calibri"/>
                <a:cs typeface="Calibri"/>
                <a:sym typeface="Calibri"/>
              </a:rPr>
              <a:t>Moignon</a:t>
            </a:r>
            <a:r>
              <a:rPr lang="en-GB" sz="1800" b="1" dirty="0">
                <a:latin typeface="Calibri"/>
                <a:ea typeface="Calibri"/>
                <a:cs typeface="Calibri"/>
                <a:sym typeface="Calibri"/>
              </a:rPr>
              <a:t> rectal</a:t>
            </a:r>
          </a:p>
        </p:txBody>
      </p:sp>
      <p:graphicFrame>
        <p:nvGraphicFramePr>
          <p:cNvPr id="393" name="Google Shape;393;p32"/>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PEC chirurgicale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394" name="Google Shape;394;p32"/>
          <p:cNvPicPr preferRelativeResize="0"/>
          <p:nvPr/>
        </p:nvPicPr>
        <p:blipFill>
          <a:blip r:embed="rId8">
            <a:alphaModFix/>
          </a:blip>
          <a:stretch>
            <a:fillRect/>
          </a:stretch>
        </p:blipFill>
        <p:spPr>
          <a:xfrm>
            <a:off x="7608675" y="0"/>
            <a:ext cx="1535326" cy="5910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3"/>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fr" sz="1800" dirty="0">
                <a:solidFill>
                  <a:schemeClr val="dk1"/>
                </a:solidFill>
                <a:latin typeface="Calibri"/>
                <a:ea typeface="Calibri"/>
                <a:cs typeface="Calibri"/>
                <a:sym typeface="Calibri"/>
              </a:rPr>
              <a:t>En cas d’iléo-</a:t>
            </a:r>
            <a:r>
              <a:rPr lang="fr" sz="1800" dirty="0" err="1">
                <a:solidFill>
                  <a:schemeClr val="dk1"/>
                </a:solidFill>
                <a:latin typeface="Calibri"/>
                <a:ea typeface="Calibri"/>
                <a:cs typeface="Calibri"/>
                <a:sym typeface="Calibri"/>
              </a:rPr>
              <a:t>sigmoïdostomie</a:t>
            </a:r>
            <a:r>
              <a:rPr lang="fr" sz="1800"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457200" lvl="0" indent="-342900" algn="l" rtl="0">
              <a:lnSpc>
                <a:spcPct val="115000"/>
              </a:lnSpc>
              <a:spcBef>
                <a:spcPts val="120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Libération de la racine du sigmoïde au delà de l’uretère</a:t>
            </a:r>
            <a:endParaRPr sz="1800" dirty="0">
              <a:solidFill>
                <a:schemeClr val="dk1"/>
              </a:solidFill>
              <a:latin typeface="Calibri"/>
              <a:ea typeface="Calibri"/>
              <a:cs typeface="Calibri"/>
              <a:sym typeface="Calibri"/>
            </a:endParaRPr>
          </a:p>
          <a:p>
            <a:pPr marL="457200" lvl="0" indent="-342900" algn="l" rtl="0">
              <a:lnSpc>
                <a:spcPct val="115000"/>
              </a:lnSpc>
              <a:spcBef>
                <a:spcPts val="0"/>
              </a:spcBef>
              <a:spcAft>
                <a:spcPts val="0"/>
              </a:spcAft>
              <a:buClr>
                <a:schemeClr val="dk1"/>
              </a:buClr>
              <a:buSzPts val="1800"/>
              <a:buFont typeface="Calibri"/>
              <a:buChar char="-"/>
            </a:pPr>
            <a:r>
              <a:rPr lang="fr" sz="1800" b="1" dirty="0">
                <a:solidFill>
                  <a:schemeClr val="dk1"/>
                </a:solidFill>
                <a:latin typeface="Calibri"/>
                <a:ea typeface="Calibri"/>
                <a:cs typeface="Calibri"/>
                <a:sym typeface="Calibri"/>
              </a:rPr>
              <a:t>Préserver le tronc des sigmoïdiennes</a:t>
            </a:r>
            <a:r>
              <a:rPr lang="fr" sz="1800" dirty="0">
                <a:solidFill>
                  <a:schemeClr val="dk1"/>
                </a:solidFill>
                <a:latin typeface="Calibri"/>
                <a:ea typeface="Calibri"/>
                <a:cs typeface="Calibri"/>
                <a:sym typeface="Calibri"/>
              </a:rPr>
              <a:t> : section de la première branche</a:t>
            </a:r>
            <a:endParaRPr sz="1800" dirty="0">
              <a:solidFill>
                <a:schemeClr val="dk1"/>
              </a:solidFill>
              <a:latin typeface="Calibri"/>
              <a:ea typeface="Calibri"/>
              <a:cs typeface="Calibri"/>
              <a:sym typeface="Calibri"/>
            </a:endParaRPr>
          </a:p>
          <a:p>
            <a:pPr marL="457200" lvl="0" indent="-342900" algn="l" rtl="0">
              <a:lnSpc>
                <a:spcPct val="115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Section colique en dehors de l’abdomen </a:t>
            </a:r>
            <a:endParaRPr sz="1800" dirty="0">
              <a:solidFill>
                <a:schemeClr val="dk1"/>
              </a:solidFill>
              <a:latin typeface="Calibri"/>
              <a:ea typeface="Calibri"/>
              <a:cs typeface="Calibri"/>
              <a:sym typeface="Calibri"/>
            </a:endParaRPr>
          </a:p>
          <a:p>
            <a:pPr marL="914400" lvl="1" indent="-342900" algn="l" rtl="0">
              <a:lnSpc>
                <a:spcPct val="115000"/>
              </a:lnSpc>
              <a:spcBef>
                <a:spcPts val="0"/>
              </a:spcBef>
              <a:spcAft>
                <a:spcPts val="0"/>
              </a:spcAft>
              <a:buClr>
                <a:schemeClr val="dk1"/>
              </a:buClr>
              <a:buSzPts val="1800"/>
              <a:buFont typeface="Calibri"/>
              <a:buChar char="-"/>
            </a:pPr>
            <a:r>
              <a:rPr lang="fr" sz="1800" b="1" dirty="0">
                <a:solidFill>
                  <a:schemeClr val="dk1"/>
                </a:solidFill>
                <a:latin typeface="Calibri"/>
                <a:ea typeface="Calibri"/>
                <a:cs typeface="Calibri"/>
                <a:sym typeface="Calibri"/>
              </a:rPr>
              <a:t>Sans tension</a:t>
            </a:r>
            <a:endParaRPr sz="1800" b="1" dirty="0">
              <a:solidFill>
                <a:schemeClr val="dk1"/>
              </a:solidFill>
              <a:latin typeface="Calibri"/>
              <a:ea typeface="Calibri"/>
              <a:cs typeface="Calibri"/>
              <a:sym typeface="Calibri"/>
            </a:endParaRPr>
          </a:p>
          <a:p>
            <a:pPr marL="914400" lvl="1" indent="-342900" algn="l" rtl="0">
              <a:lnSpc>
                <a:spcPct val="115000"/>
              </a:lnSpc>
              <a:spcBef>
                <a:spcPts val="0"/>
              </a:spcBef>
              <a:spcAft>
                <a:spcPts val="0"/>
              </a:spcAft>
              <a:buClr>
                <a:schemeClr val="dk1"/>
              </a:buClr>
              <a:buSzPts val="1800"/>
              <a:buFont typeface="Calibri"/>
              <a:buChar char="-"/>
            </a:pPr>
            <a:r>
              <a:rPr lang="fr" sz="1800" dirty="0">
                <a:solidFill>
                  <a:schemeClr val="dk1"/>
                </a:solidFill>
                <a:latin typeface="Calibri"/>
                <a:ea typeface="Calibri"/>
                <a:cs typeface="Calibri"/>
                <a:sym typeface="Calibri"/>
              </a:rPr>
              <a:t>Au ras de la peau</a:t>
            </a:r>
            <a:endParaRPr sz="1800" dirty="0">
              <a:solidFill>
                <a:schemeClr val="dk1"/>
              </a:solidFill>
              <a:latin typeface="Calibri"/>
              <a:ea typeface="Calibri"/>
              <a:cs typeface="Calibri"/>
              <a:sym typeface="Calibri"/>
            </a:endParaRPr>
          </a:p>
          <a:p>
            <a:pPr marL="914400" lvl="1" indent="-342900" algn="l" rtl="0">
              <a:lnSpc>
                <a:spcPct val="115000"/>
              </a:lnSpc>
              <a:spcBef>
                <a:spcPts val="0"/>
              </a:spcBef>
              <a:spcAft>
                <a:spcPts val="0"/>
              </a:spcAft>
              <a:buClr>
                <a:schemeClr val="dk1"/>
              </a:buClr>
              <a:buSzPts val="1800"/>
              <a:buFont typeface="Calibri"/>
              <a:buChar char="-"/>
            </a:pPr>
            <a:r>
              <a:rPr lang="fr" sz="1800" b="1" dirty="0">
                <a:solidFill>
                  <a:schemeClr val="dk1"/>
                </a:solidFill>
                <a:latin typeface="Calibri"/>
                <a:ea typeface="Calibri"/>
                <a:cs typeface="Calibri"/>
                <a:sym typeface="Calibri"/>
              </a:rPr>
              <a:t>Attention au mésentère !</a:t>
            </a:r>
            <a:endParaRPr sz="1800" b="1" dirty="0">
              <a:solidFill>
                <a:schemeClr val="dk1"/>
              </a:solidFill>
              <a:latin typeface="Calibri"/>
              <a:ea typeface="Calibri"/>
              <a:cs typeface="Calibri"/>
              <a:sym typeface="Calibri"/>
            </a:endParaRPr>
          </a:p>
        </p:txBody>
      </p:sp>
      <p:sp>
        <p:nvSpPr>
          <p:cNvPr id="400" name="Google Shape;400;p33"/>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401" name="Google Shape;401;p33"/>
          <p:cNvSpPr txBox="1"/>
          <p:nvPr/>
        </p:nvSpPr>
        <p:spPr>
          <a:xfrm>
            <a:off x="158750" y="680875"/>
            <a:ext cx="8941800" cy="306300"/>
          </a:xfrm>
          <a:prstGeom prst="rect">
            <a:avLst/>
          </a:prstGeom>
          <a:solidFill>
            <a:srgbClr val="FEEEF5"/>
          </a:solidFill>
          <a:ln w="9525" cap="flat" cmpd="sng">
            <a:solidFill>
              <a:srgbClr val="C27BA0"/>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Où couper le côlon ?</a:t>
            </a:r>
            <a:endParaRPr sz="1800" b="1" dirty="0">
              <a:solidFill>
                <a:srgbClr val="000000"/>
              </a:solidFill>
              <a:latin typeface="Calibri"/>
              <a:ea typeface="Calibri"/>
              <a:cs typeface="Calibri"/>
              <a:sym typeface="Calibri"/>
            </a:endParaRPr>
          </a:p>
        </p:txBody>
      </p:sp>
      <p:sp>
        <p:nvSpPr>
          <p:cNvPr id="402" name="Google Shape;402;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21</a:t>
            </a:fld>
            <a:endParaRPr/>
          </a:p>
        </p:txBody>
      </p:sp>
      <p:graphicFrame>
        <p:nvGraphicFramePr>
          <p:cNvPr id="403" name="Google Shape;403;p33"/>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dirty="0">
                          <a:solidFill>
                            <a:srgbClr val="B7B7B7"/>
                          </a:solidFill>
                          <a:latin typeface="Calibri"/>
                          <a:ea typeface="Calibri"/>
                          <a:cs typeface="Calibri"/>
                          <a:sym typeface="Calibri"/>
                        </a:rPr>
                        <a:t>Définition</a:t>
                      </a:r>
                      <a:endParaRPr sz="1700" dirty="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PEC chirurgicale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dirty="0">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404" name="Google Shape;404;p33"/>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8">
          <a:extLst>
            <a:ext uri="{FF2B5EF4-FFF2-40B4-BE49-F238E27FC236}">
              <a16:creationId xmlns:a16="http://schemas.microsoft.com/office/drawing/2014/main" id="{FAF12796-8378-3A3A-9040-6628BEEC05BC}"/>
            </a:ext>
          </a:extLst>
        </p:cNvPr>
        <p:cNvGrpSpPr/>
        <p:nvPr/>
      </p:nvGrpSpPr>
      <p:grpSpPr>
        <a:xfrm>
          <a:off x="0" y="0"/>
          <a:ext cx="0" cy="0"/>
          <a:chOff x="0" y="0"/>
          <a:chExt cx="0" cy="0"/>
        </a:xfrm>
      </p:grpSpPr>
      <p:sp>
        <p:nvSpPr>
          <p:cNvPr id="400" name="Google Shape;400;p33">
            <a:extLst>
              <a:ext uri="{FF2B5EF4-FFF2-40B4-BE49-F238E27FC236}">
                <a16:creationId xmlns:a16="http://schemas.microsoft.com/office/drawing/2014/main" id="{BD7D80E8-2C71-37FE-9EDE-C1E417FA3B7C}"/>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401" name="Google Shape;401;p33">
            <a:extLst>
              <a:ext uri="{FF2B5EF4-FFF2-40B4-BE49-F238E27FC236}">
                <a16:creationId xmlns:a16="http://schemas.microsoft.com/office/drawing/2014/main" id="{ECC24EBC-008C-425E-AF52-C3E2AA49BC62}"/>
              </a:ext>
            </a:extLst>
          </p:cNvPr>
          <p:cNvSpPr txBox="1"/>
          <p:nvPr/>
        </p:nvSpPr>
        <p:spPr>
          <a:xfrm>
            <a:off x="158750" y="680875"/>
            <a:ext cx="8941800" cy="306300"/>
          </a:xfrm>
          <a:prstGeom prst="rect">
            <a:avLst/>
          </a:prstGeom>
          <a:solidFill>
            <a:srgbClr val="FEEEF5"/>
          </a:solidFill>
          <a:ln w="9525" cap="flat" cmpd="sng">
            <a:solidFill>
              <a:srgbClr val="C27BA0"/>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Voie d’abord</a:t>
            </a:r>
            <a:endParaRPr sz="1800" b="1" dirty="0">
              <a:solidFill>
                <a:srgbClr val="000000"/>
              </a:solidFill>
              <a:latin typeface="Calibri"/>
              <a:ea typeface="Calibri"/>
              <a:cs typeface="Calibri"/>
              <a:sym typeface="Calibri"/>
            </a:endParaRPr>
          </a:p>
        </p:txBody>
      </p:sp>
      <p:sp>
        <p:nvSpPr>
          <p:cNvPr id="402" name="Google Shape;402;p33">
            <a:extLst>
              <a:ext uri="{FF2B5EF4-FFF2-40B4-BE49-F238E27FC236}">
                <a16:creationId xmlns:a16="http://schemas.microsoft.com/office/drawing/2014/main" id="{60BAB43F-13A4-AA99-A82C-231B2CD461FD}"/>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22</a:t>
            </a:fld>
            <a:endParaRPr/>
          </a:p>
        </p:txBody>
      </p:sp>
      <p:graphicFrame>
        <p:nvGraphicFramePr>
          <p:cNvPr id="403" name="Google Shape;403;p33">
            <a:extLst>
              <a:ext uri="{FF2B5EF4-FFF2-40B4-BE49-F238E27FC236}">
                <a16:creationId xmlns:a16="http://schemas.microsoft.com/office/drawing/2014/main" id="{687AB0D6-229C-9D32-B8DC-12EB665FD301}"/>
              </a:ext>
            </a:extLst>
          </p:cNvPr>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dirty="0">
                          <a:solidFill>
                            <a:srgbClr val="B7B7B7"/>
                          </a:solidFill>
                          <a:latin typeface="Calibri"/>
                          <a:ea typeface="Calibri"/>
                          <a:cs typeface="Calibri"/>
                          <a:sym typeface="Calibri"/>
                        </a:rPr>
                        <a:t>Définition</a:t>
                      </a:r>
                      <a:endParaRPr sz="1700" dirty="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PEC chirurgicale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dirty="0">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404" name="Google Shape;404;p33">
            <a:extLst>
              <a:ext uri="{FF2B5EF4-FFF2-40B4-BE49-F238E27FC236}">
                <a16:creationId xmlns:a16="http://schemas.microsoft.com/office/drawing/2014/main" id="{C7F1EF5C-20E1-416A-95AC-038BC95D0FDB}"/>
              </a:ext>
            </a:extLst>
          </p:cNvPr>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Google Shape;429;p35">
            <a:extLst>
              <a:ext uri="{FF2B5EF4-FFF2-40B4-BE49-F238E27FC236}">
                <a16:creationId xmlns:a16="http://schemas.microsoft.com/office/drawing/2014/main" id="{E6AFEABA-55BD-971D-0F5E-834DDD728518}"/>
              </a:ext>
            </a:extLst>
          </p:cNvPr>
          <p:cNvSpPr txBox="1"/>
          <p:nvPr/>
        </p:nvSpPr>
        <p:spPr>
          <a:xfrm>
            <a:off x="4743825" y="1771800"/>
            <a:ext cx="4277400" cy="430857"/>
          </a:xfrm>
          <a:prstGeom prst="rect">
            <a:avLst/>
          </a:prstGeom>
          <a:solidFill>
            <a:srgbClr val="CFE2F3"/>
          </a:solid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fr" sz="1600" b="1" dirty="0">
                <a:latin typeface="Calibri" panose="020F0502020204030204" pitchFamily="34" charset="0"/>
                <a:cs typeface="Calibri" panose="020F0502020204030204" pitchFamily="34" charset="0"/>
              </a:rPr>
              <a:t>↘︎ risque d’abcès intra-abdominal</a:t>
            </a:r>
            <a:endParaRPr sz="1600" b="1" dirty="0">
              <a:latin typeface="Calibri" panose="020F0502020204030204" pitchFamily="34" charset="0"/>
              <a:cs typeface="Calibri" panose="020F0502020204030204" pitchFamily="34" charset="0"/>
            </a:endParaRPr>
          </a:p>
        </p:txBody>
      </p:sp>
      <p:sp>
        <p:nvSpPr>
          <p:cNvPr id="3" name="Google Shape;431;p35">
            <a:extLst>
              <a:ext uri="{FF2B5EF4-FFF2-40B4-BE49-F238E27FC236}">
                <a16:creationId xmlns:a16="http://schemas.microsoft.com/office/drawing/2014/main" id="{7CBFF907-87F8-DB36-E62E-C6B4C6C4354D}"/>
              </a:ext>
            </a:extLst>
          </p:cNvPr>
          <p:cNvSpPr txBox="1"/>
          <p:nvPr/>
        </p:nvSpPr>
        <p:spPr>
          <a:xfrm>
            <a:off x="4743825" y="2161103"/>
            <a:ext cx="4277400" cy="430857"/>
          </a:xfrm>
          <a:prstGeom prst="rect">
            <a:avLst/>
          </a:prstGeom>
          <a:solidFill>
            <a:srgbClr val="CFE2F3"/>
          </a:solid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pPr lvl="0"/>
            <a:r>
              <a:rPr lang="fr" sz="1600" b="1" dirty="0">
                <a:latin typeface="Calibri" panose="020F0502020204030204" pitchFamily="34" charset="0"/>
                <a:cs typeface="Calibri" panose="020F0502020204030204" pitchFamily="34" charset="0"/>
              </a:rPr>
              <a:t>↘︎ durée d’hospitalisation</a:t>
            </a:r>
            <a:endParaRPr sz="1600" b="1" dirty="0">
              <a:latin typeface="Calibri" panose="020F0502020204030204" pitchFamily="34" charset="0"/>
              <a:cs typeface="Calibri" panose="020F0502020204030204" pitchFamily="34" charset="0"/>
            </a:endParaRPr>
          </a:p>
        </p:txBody>
      </p:sp>
      <p:sp>
        <p:nvSpPr>
          <p:cNvPr id="4" name="Google Shape;431;p35">
            <a:extLst>
              <a:ext uri="{FF2B5EF4-FFF2-40B4-BE49-F238E27FC236}">
                <a16:creationId xmlns:a16="http://schemas.microsoft.com/office/drawing/2014/main" id="{3944AB2D-A0DB-53BE-079A-8AFB83DEB26F}"/>
              </a:ext>
            </a:extLst>
          </p:cNvPr>
          <p:cNvSpPr txBox="1"/>
          <p:nvPr/>
        </p:nvSpPr>
        <p:spPr>
          <a:xfrm>
            <a:off x="4743825" y="2559625"/>
            <a:ext cx="4277400" cy="430857"/>
          </a:xfrm>
          <a:prstGeom prst="rect">
            <a:avLst/>
          </a:prstGeom>
          <a:solidFill>
            <a:srgbClr val="CFE2F3"/>
          </a:solid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r>
              <a:rPr lang="en-GB" sz="1600" b="1" dirty="0">
                <a:latin typeface="Calibri" panose="020F0502020204030204" pitchFamily="34" charset="0"/>
                <a:cs typeface="Calibri" panose="020F0502020204030204" pitchFamily="34" charset="0"/>
              </a:rPr>
              <a:t>↘︎ </a:t>
            </a:r>
            <a:r>
              <a:rPr lang="fr" sz="1600" b="1" dirty="0">
                <a:latin typeface="Calibri" panose="020F0502020204030204" pitchFamily="34" charset="0"/>
                <a:cs typeface="Calibri" panose="020F0502020204030204" pitchFamily="34" charset="0"/>
              </a:rPr>
              <a:t>de l’impact sur la fertilité de la séquence</a:t>
            </a:r>
            <a:endParaRPr sz="1600" b="1" dirty="0">
              <a:latin typeface="Calibri" panose="020F0502020204030204" pitchFamily="34" charset="0"/>
              <a:cs typeface="Calibri" panose="020F0502020204030204" pitchFamily="34" charset="0"/>
            </a:endParaRPr>
          </a:p>
        </p:txBody>
      </p:sp>
      <p:pic>
        <p:nvPicPr>
          <p:cNvPr id="5" name="Google Shape;428;p35">
            <a:extLst>
              <a:ext uri="{FF2B5EF4-FFF2-40B4-BE49-F238E27FC236}">
                <a16:creationId xmlns:a16="http://schemas.microsoft.com/office/drawing/2014/main" id="{3BD29274-CA5C-A404-7007-F205F06A376A}"/>
              </a:ext>
            </a:extLst>
          </p:cNvPr>
          <p:cNvPicPr preferRelativeResize="0"/>
          <p:nvPr/>
        </p:nvPicPr>
        <p:blipFill>
          <a:blip r:embed="rId4">
            <a:alphaModFix/>
          </a:blip>
          <a:stretch>
            <a:fillRect/>
          </a:stretch>
        </p:blipFill>
        <p:spPr>
          <a:xfrm>
            <a:off x="362850" y="1739108"/>
            <a:ext cx="3652575" cy="710475"/>
          </a:xfrm>
          <a:prstGeom prst="rect">
            <a:avLst/>
          </a:prstGeom>
          <a:noFill/>
          <a:ln>
            <a:noFill/>
          </a:ln>
        </p:spPr>
      </p:pic>
      <p:sp>
        <p:nvSpPr>
          <p:cNvPr id="6" name="Google Shape;430;p35">
            <a:extLst>
              <a:ext uri="{FF2B5EF4-FFF2-40B4-BE49-F238E27FC236}">
                <a16:creationId xmlns:a16="http://schemas.microsoft.com/office/drawing/2014/main" id="{EB937BAE-826C-53E7-9E06-DE4CDC7F592B}"/>
              </a:ext>
            </a:extLst>
          </p:cNvPr>
          <p:cNvSpPr/>
          <p:nvPr/>
        </p:nvSpPr>
        <p:spPr>
          <a:xfrm>
            <a:off x="2419350" y="1192425"/>
            <a:ext cx="4305300" cy="4899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lnSpc>
                <a:spcPct val="100000"/>
              </a:lnSpc>
              <a:spcBef>
                <a:spcPts val="0"/>
              </a:spcBef>
              <a:spcAft>
                <a:spcPts val="0"/>
              </a:spcAft>
              <a:buNone/>
            </a:pPr>
            <a:r>
              <a:rPr lang="fr" sz="1800" b="1">
                <a:solidFill>
                  <a:schemeClr val="dk1"/>
                </a:solidFill>
                <a:latin typeface="Calibri"/>
                <a:ea typeface="Calibri"/>
                <a:cs typeface="Calibri"/>
                <a:sym typeface="Calibri"/>
              </a:rPr>
              <a:t>Recommandation = COELIOSCOPIE</a:t>
            </a:r>
            <a:endParaRPr sz="1800" b="1">
              <a:solidFill>
                <a:schemeClr val="dk1"/>
              </a:solidFill>
              <a:latin typeface="Calibri"/>
              <a:ea typeface="Calibri"/>
              <a:cs typeface="Calibri"/>
              <a:sym typeface="Calibri"/>
            </a:endParaRPr>
          </a:p>
        </p:txBody>
      </p:sp>
      <p:pic>
        <p:nvPicPr>
          <p:cNvPr id="7" name="Google Shape;432;p35">
            <a:extLst>
              <a:ext uri="{FF2B5EF4-FFF2-40B4-BE49-F238E27FC236}">
                <a16:creationId xmlns:a16="http://schemas.microsoft.com/office/drawing/2014/main" id="{1538D137-6DE6-98CC-6F80-81F1BBF4726B}"/>
              </a:ext>
            </a:extLst>
          </p:cNvPr>
          <p:cNvPicPr preferRelativeResize="0"/>
          <p:nvPr/>
        </p:nvPicPr>
        <p:blipFill>
          <a:blip r:embed="rId5">
            <a:alphaModFix/>
          </a:blip>
          <a:stretch>
            <a:fillRect/>
          </a:stretch>
        </p:blipFill>
        <p:spPr>
          <a:xfrm>
            <a:off x="362850" y="2436975"/>
            <a:ext cx="2797350" cy="989975"/>
          </a:xfrm>
          <a:prstGeom prst="rect">
            <a:avLst/>
          </a:prstGeom>
          <a:noFill/>
          <a:ln>
            <a:noFill/>
          </a:ln>
        </p:spPr>
      </p:pic>
      <p:sp>
        <p:nvSpPr>
          <p:cNvPr id="8" name="Google Shape;433;p35">
            <a:extLst>
              <a:ext uri="{FF2B5EF4-FFF2-40B4-BE49-F238E27FC236}">
                <a16:creationId xmlns:a16="http://schemas.microsoft.com/office/drawing/2014/main" id="{D495B5FC-C366-0CD1-B0E1-A3193526F301}"/>
              </a:ext>
            </a:extLst>
          </p:cNvPr>
          <p:cNvSpPr/>
          <p:nvPr/>
        </p:nvSpPr>
        <p:spPr>
          <a:xfrm>
            <a:off x="2419350" y="3512225"/>
            <a:ext cx="4305300" cy="489900"/>
          </a:xfrm>
          <a:prstGeom prst="roundRect">
            <a:avLst>
              <a:gd name="adj" fmla="val 16667"/>
            </a:avLst>
          </a:prstGeom>
          <a:solidFill>
            <a:srgbClr val="EDFBE8"/>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89999" algn="ctr" rtl="0">
              <a:lnSpc>
                <a:spcPct val="100000"/>
              </a:lnSpc>
              <a:spcBef>
                <a:spcPts val="0"/>
              </a:spcBef>
              <a:spcAft>
                <a:spcPts val="0"/>
              </a:spcAft>
              <a:buNone/>
            </a:pPr>
            <a:r>
              <a:rPr lang="fr" sz="1600" b="1">
                <a:solidFill>
                  <a:schemeClr val="dk1"/>
                </a:solidFill>
                <a:latin typeface="Calibri"/>
                <a:ea typeface="Calibri"/>
                <a:cs typeface="Calibri"/>
                <a:sym typeface="Calibri"/>
              </a:rPr>
              <a:t>Robot : faisable - bénéfices en évaluation</a:t>
            </a:r>
            <a:endParaRPr sz="1600" b="1">
              <a:solidFill>
                <a:schemeClr val="dk1"/>
              </a:solidFill>
              <a:latin typeface="Calibri"/>
              <a:ea typeface="Calibri"/>
              <a:cs typeface="Calibri"/>
              <a:sym typeface="Calibri"/>
            </a:endParaRPr>
          </a:p>
        </p:txBody>
      </p:sp>
      <p:pic>
        <p:nvPicPr>
          <p:cNvPr id="9" name="Google Shape;434;p35">
            <a:extLst>
              <a:ext uri="{FF2B5EF4-FFF2-40B4-BE49-F238E27FC236}">
                <a16:creationId xmlns:a16="http://schemas.microsoft.com/office/drawing/2014/main" id="{56410649-6D56-C240-492D-9434B2893577}"/>
              </a:ext>
            </a:extLst>
          </p:cNvPr>
          <p:cNvPicPr preferRelativeResize="0"/>
          <p:nvPr/>
        </p:nvPicPr>
        <p:blipFill>
          <a:blip r:embed="rId6">
            <a:alphaModFix/>
          </a:blip>
          <a:stretch>
            <a:fillRect/>
          </a:stretch>
        </p:blipFill>
        <p:spPr>
          <a:xfrm>
            <a:off x="279750" y="4042616"/>
            <a:ext cx="3652576" cy="889860"/>
          </a:xfrm>
          <a:prstGeom prst="rect">
            <a:avLst/>
          </a:prstGeom>
          <a:noFill/>
          <a:ln>
            <a:noFill/>
          </a:ln>
        </p:spPr>
      </p:pic>
    </p:spTree>
    <p:extLst>
      <p:ext uri="{BB962C8B-B14F-4D97-AF65-F5344CB8AC3E}">
        <p14:creationId xmlns:p14="http://schemas.microsoft.com/office/powerpoint/2010/main" val="31417074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8">
          <a:extLst>
            <a:ext uri="{FF2B5EF4-FFF2-40B4-BE49-F238E27FC236}">
              <a16:creationId xmlns:a16="http://schemas.microsoft.com/office/drawing/2014/main" id="{624D4830-95B7-560A-ED89-00A75FE1E604}"/>
            </a:ext>
          </a:extLst>
        </p:cNvPr>
        <p:cNvGrpSpPr/>
        <p:nvPr/>
      </p:nvGrpSpPr>
      <p:grpSpPr>
        <a:xfrm>
          <a:off x="0" y="0"/>
          <a:ext cx="0" cy="0"/>
          <a:chOff x="0" y="0"/>
          <a:chExt cx="0" cy="0"/>
        </a:xfrm>
      </p:grpSpPr>
      <p:sp>
        <p:nvSpPr>
          <p:cNvPr id="400" name="Google Shape;400;p33">
            <a:extLst>
              <a:ext uri="{FF2B5EF4-FFF2-40B4-BE49-F238E27FC236}">
                <a16:creationId xmlns:a16="http://schemas.microsoft.com/office/drawing/2014/main" id="{EE6937EA-F4BD-D311-1829-826B903AC904}"/>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401" name="Google Shape;401;p33">
            <a:extLst>
              <a:ext uri="{FF2B5EF4-FFF2-40B4-BE49-F238E27FC236}">
                <a16:creationId xmlns:a16="http://schemas.microsoft.com/office/drawing/2014/main" id="{6C4FDE82-C870-4232-D47A-4D896949BBC4}"/>
              </a:ext>
            </a:extLst>
          </p:cNvPr>
          <p:cNvSpPr txBox="1"/>
          <p:nvPr/>
        </p:nvSpPr>
        <p:spPr>
          <a:xfrm>
            <a:off x="158750" y="680875"/>
            <a:ext cx="8941800" cy="306300"/>
          </a:xfrm>
          <a:prstGeom prst="rect">
            <a:avLst/>
          </a:prstGeom>
          <a:solidFill>
            <a:srgbClr val="FEEEF5"/>
          </a:solidFill>
          <a:ln w="9525" cap="flat" cmpd="sng">
            <a:solidFill>
              <a:srgbClr val="C27BA0"/>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Rétablissement si </a:t>
            </a:r>
            <a:r>
              <a:rPr lang="fr" sz="1800" b="1" dirty="0" err="1">
                <a:latin typeface="Calibri"/>
                <a:ea typeface="Calibri"/>
                <a:cs typeface="Calibri"/>
                <a:sym typeface="Calibri"/>
              </a:rPr>
              <a:t>proctectomie</a:t>
            </a:r>
            <a:r>
              <a:rPr lang="fr" sz="1800" b="1" dirty="0">
                <a:latin typeface="Calibri"/>
                <a:ea typeface="Calibri"/>
                <a:cs typeface="Calibri"/>
                <a:sym typeface="Calibri"/>
              </a:rPr>
              <a:t> secondaire</a:t>
            </a:r>
            <a:endParaRPr sz="1800" b="1" dirty="0">
              <a:solidFill>
                <a:srgbClr val="000000"/>
              </a:solidFill>
              <a:latin typeface="Calibri"/>
              <a:ea typeface="Calibri"/>
              <a:cs typeface="Calibri"/>
              <a:sym typeface="Calibri"/>
            </a:endParaRPr>
          </a:p>
        </p:txBody>
      </p:sp>
      <p:graphicFrame>
        <p:nvGraphicFramePr>
          <p:cNvPr id="403" name="Google Shape;403;p33">
            <a:extLst>
              <a:ext uri="{FF2B5EF4-FFF2-40B4-BE49-F238E27FC236}">
                <a16:creationId xmlns:a16="http://schemas.microsoft.com/office/drawing/2014/main" id="{31B03D5D-F0A0-B703-C42B-95CE8571B5AF}"/>
              </a:ext>
            </a:extLst>
          </p:cNvPr>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dirty="0">
                          <a:solidFill>
                            <a:srgbClr val="B7B7B7"/>
                          </a:solidFill>
                          <a:latin typeface="Calibri"/>
                          <a:ea typeface="Calibri"/>
                          <a:cs typeface="Calibri"/>
                          <a:sym typeface="Calibri"/>
                        </a:rPr>
                        <a:t>Définition</a:t>
                      </a:r>
                      <a:endParaRPr sz="1700" dirty="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PEC chirurgicale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dirty="0">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404" name="Google Shape;404;p33">
            <a:extLst>
              <a:ext uri="{FF2B5EF4-FFF2-40B4-BE49-F238E27FC236}">
                <a16:creationId xmlns:a16="http://schemas.microsoft.com/office/drawing/2014/main" id="{3726B091-9658-79E1-D296-D9C55091D6EA}"/>
              </a:ext>
            </a:extLst>
          </p:cNvPr>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4" name="Google Shape;414;p34">
            <a:extLst>
              <a:ext uri="{FF2B5EF4-FFF2-40B4-BE49-F238E27FC236}">
                <a16:creationId xmlns:a16="http://schemas.microsoft.com/office/drawing/2014/main" id="{E42F5309-DA61-F280-AFE9-B208FAC9754A}"/>
              </a:ext>
            </a:extLst>
          </p:cNvPr>
          <p:cNvSpPr/>
          <p:nvPr/>
        </p:nvSpPr>
        <p:spPr>
          <a:xfrm>
            <a:off x="5418907" y="1118311"/>
            <a:ext cx="3511207" cy="46911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dirty="0">
                <a:latin typeface="Calibri"/>
                <a:ea typeface="Calibri"/>
                <a:cs typeface="Calibri"/>
                <a:sym typeface="Calibri"/>
              </a:rPr>
              <a:t>3 temps </a:t>
            </a:r>
            <a:endParaRPr sz="1600" b="1" dirty="0">
              <a:latin typeface="Calibri"/>
              <a:ea typeface="Calibri"/>
              <a:cs typeface="Calibri"/>
              <a:sym typeface="Calibri"/>
            </a:endParaRPr>
          </a:p>
        </p:txBody>
      </p:sp>
      <p:sp>
        <p:nvSpPr>
          <p:cNvPr id="7" name="Google Shape;414;p34">
            <a:extLst>
              <a:ext uri="{FF2B5EF4-FFF2-40B4-BE49-F238E27FC236}">
                <a16:creationId xmlns:a16="http://schemas.microsoft.com/office/drawing/2014/main" id="{C196BFF1-A1B5-390A-F19E-B70FAEB4EC17}"/>
              </a:ext>
            </a:extLst>
          </p:cNvPr>
          <p:cNvSpPr/>
          <p:nvPr/>
        </p:nvSpPr>
        <p:spPr>
          <a:xfrm>
            <a:off x="5418907" y="1686470"/>
            <a:ext cx="3511207" cy="643973"/>
          </a:xfrm>
          <a:prstGeom prst="roundRect">
            <a:avLst>
              <a:gd name="adj" fmla="val 16667"/>
            </a:avLst>
          </a:prstGeom>
          <a:solidFill>
            <a:schemeClr val="accent4">
              <a:lumMod val="60000"/>
              <a:lumOff val="40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dirty="0">
                <a:latin typeface="Calibri"/>
                <a:ea typeface="Calibri"/>
                <a:cs typeface="Calibri"/>
                <a:sym typeface="Calibri"/>
              </a:rPr>
              <a:t>Colectomie (</a:t>
            </a:r>
            <a:r>
              <a:rPr lang="fr" sz="1600" b="1" dirty="0" err="1">
                <a:latin typeface="Calibri"/>
                <a:ea typeface="Calibri"/>
                <a:cs typeface="Calibri"/>
                <a:sym typeface="Calibri"/>
              </a:rPr>
              <a:t>sub</a:t>
            </a:r>
            <a:r>
              <a:rPr lang="fr" sz="1600" b="1" dirty="0">
                <a:latin typeface="Calibri"/>
                <a:ea typeface="Calibri"/>
                <a:cs typeface="Calibri"/>
                <a:sym typeface="Calibri"/>
              </a:rPr>
              <a:t>)totale sans rétablissement de la continuité</a:t>
            </a:r>
            <a:endParaRPr sz="1600" b="1" dirty="0">
              <a:latin typeface="Calibri"/>
              <a:ea typeface="Calibri"/>
              <a:cs typeface="Calibri"/>
              <a:sym typeface="Calibri"/>
            </a:endParaRPr>
          </a:p>
        </p:txBody>
      </p:sp>
      <p:sp>
        <p:nvSpPr>
          <p:cNvPr id="8" name="Google Shape;414;p34">
            <a:extLst>
              <a:ext uri="{FF2B5EF4-FFF2-40B4-BE49-F238E27FC236}">
                <a16:creationId xmlns:a16="http://schemas.microsoft.com/office/drawing/2014/main" id="{B601F431-08C1-C78E-2193-0BB3DAD339C2}"/>
              </a:ext>
            </a:extLst>
          </p:cNvPr>
          <p:cNvSpPr/>
          <p:nvPr/>
        </p:nvSpPr>
        <p:spPr>
          <a:xfrm>
            <a:off x="5418906" y="2418548"/>
            <a:ext cx="3511207" cy="917364"/>
          </a:xfrm>
          <a:prstGeom prst="roundRect">
            <a:avLst>
              <a:gd name="adj" fmla="val 16667"/>
            </a:avLst>
          </a:prstGeom>
          <a:solidFill>
            <a:srgbClr val="E5FFE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dirty="0" err="1">
                <a:latin typeface="Calibri"/>
                <a:ea typeface="Calibri"/>
                <a:cs typeface="Calibri"/>
                <a:sym typeface="Calibri"/>
              </a:rPr>
              <a:t>Proctectomie</a:t>
            </a:r>
            <a:r>
              <a:rPr lang="fr" sz="1600" b="1" dirty="0">
                <a:latin typeface="Calibri"/>
                <a:ea typeface="Calibri"/>
                <a:cs typeface="Calibri"/>
                <a:sym typeface="Calibri"/>
              </a:rPr>
              <a:t> secondaire </a:t>
            </a:r>
            <a:br>
              <a:rPr lang="fr" sz="1600" b="1" dirty="0">
                <a:latin typeface="Calibri"/>
                <a:ea typeface="Calibri"/>
                <a:cs typeface="Calibri"/>
                <a:sym typeface="Calibri"/>
              </a:rPr>
            </a:br>
            <a:r>
              <a:rPr lang="fr" sz="1600" b="1" dirty="0">
                <a:latin typeface="Calibri"/>
                <a:ea typeface="Calibri"/>
                <a:cs typeface="Calibri"/>
                <a:sym typeface="Calibri"/>
              </a:rPr>
              <a:t>anastomose iléo-anale </a:t>
            </a:r>
            <a:br>
              <a:rPr lang="fr" sz="1600" b="1" dirty="0">
                <a:latin typeface="Calibri"/>
                <a:ea typeface="Calibri"/>
                <a:cs typeface="Calibri"/>
                <a:sym typeface="Calibri"/>
              </a:rPr>
            </a:br>
            <a:r>
              <a:rPr lang="fr" sz="1600" b="1" dirty="0">
                <a:latin typeface="Calibri"/>
                <a:ea typeface="Calibri"/>
                <a:cs typeface="Calibri"/>
                <a:sym typeface="Calibri"/>
              </a:rPr>
              <a:t>AVEC iléostomie de protection</a:t>
            </a:r>
            <a:endParaRPr sz="1600" b="1" dirty="0">
              <a:latin typeface="Calibri"/>
              <a:ea typeface="Calibri"/>
              <a:cs typeface="Calibri"/>
              <a:sym typeface="Calibri"/>
            </a:endParaRPr>
          </a:p>
        </p:txBody>
      </p:sp>
      <p:sp>
        <p:nvSpPr>
          <p:cNvPr id="9" name="Google Shape;414;p34">
            <a:extLst>
              <a:ext uri="{FF2B5EF4-FFF2-40B4-BE49-F238E27FC236}">
                <a16:creationId xmlns:a16="http://schemas.microsoft.com/office/drawing/2014/main" id="{F5BB9CF8-AFB9-CC29-2B91-412364AB4927}"/>
              </a:ext>
            </a:extLst>
          </p:cNvPr>
          <p:cNvSpPr/>
          <p:nvPr/>
        </p:nvSpPr>
        <p:spPr>
          <a:xfrm>
            <a:off x="5418906" y="3424017"/>
            <a:ext cx="3511207" cy="426307"/>
          </a:xfrm>
          <a:prstGeom prst="roundRect">
            <a:avLst>
              <a:gd name="adj" fmla="val 16667"/>
            </a:avLst>
          </a:prstGeom>
          <a:solidFill>
            <a:srgbClr val="E5FFE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1600" b="1" dirty="0">
                <a:latin typeface="Calibri"/>
                <a:ea typeface="Calibri"/>
                <a:cs typeface="Calibri"/>
                <a:sym typeface="Calibri"/>
              </a:rPr>
              <a:t>Fermeture d’iléostomie</a:t>
            </a:r>
            <a:endParaRPr sz="1600" b="1" dirty="0">
              <a:latin typeface="Calibri"/>
              <a:ea typeface="Calibri"/>
              <a:cs typeface="Calibri"/>
              <a:sym typeface="Calibri"/>
            </a:endParaRPr>
          </a:p>
        </p:txBody>
      </p:sp>
      <p:sp>
        <p:nvSpPr>
          <p:cNvPr id="15" name="Rectangle 14">
            <a:extLst>
              <a:ext uri="{FF2B5EF4-FFF2-40B4-BE49-F238E27FC236}">
                <a16:creationId xmlns:a16="http://schemas.microsoft.com/office/drawing/2014/main" id="{9839F8B7-1F5E-3054-1DA3-E933E4C3810C}"/>
              </a:ext>
            </a:extLst>
          </p:cNvPr>
          <p:cNvSpPr/>
          <p:nvPr/>
        </p:nvSpPr>
        <p:spPr>
          <a:xfrm>
            <a:off x="5349327" y="1086225"/>
            <a:ext cx="3649366" cy="2980275"/>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5" name="Google Shape;414;p34">
            <a:extLst>
              <a:ext uri="{FF2B5EF4-FFF2-40B4-BE49-F238E27FC236}">
                <a16:creationId xmlns:a16="http://schemas.microsoft.com/office/drawing/2014/main" id="{BD5B037B-DD47-2AD6-597A-DDCDB08A63AD}"/>
              </a:ext>
            </a:extLst>
          </p:cNvPr>
          <p:cNvSpPr/>
          <p:nvPr/>
        </p:nvSpPr>
        <p:spPr>
          <a:xfrm>
            <a:off x="158750" y="1086225"/>
            <a:ext cx="3511207" cy="46911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dirty="0">
                <a:latin typeface="Calibri"/>
                <a:ea typeface="Calibri"/>
                <a:cs typeface="Calibri"/>
                <a:sym typeface="Calibri"/>
              </a:rPr>
              <a:t>2 temps</a:t>
            </a:r>
            <a:endParaRPr sz="1600" dirty="0">
              <a:latin typeface="Calibri"/>
              <a:ea typeface="Calibri"/>
              <a:cs typeface="Calibri"/>
              <a:sym typeface="Calibri"/>
            </a:endParaRPr>
          </a:p>
        </p:txBody>
      </p:sp>
      <p:sp>
        <p:nvSpPr>
          <p:cNvPr id="6" name="Google Shape;414;p34">
            <a:extLst>
              <a:ext uri="{FF2B5EF4-FFF2-40B4-BE49-F238E27FC236}">
                <a16:creationId xmlns:a16="http://schemas.microsoft.com/office/drawing/2014/main" id="{E5162E76-3BED-88BC-E425-902CA79C9927}"/>
              </a:ext>
            </a:extLst>
          </p:cNvPr>
          <p:cNvSpPr/>
          <p:nvPr/>
        </p:nvSpPr>
        <p:spPr>
          <a:xfrm>
            <a:off x="158750" y="1654384"/>
            <a:ext cx="3511207" cy="643973"/>
          </a:xfrm>
          <a:prstGeom prst="roundRect">
            <a:avLst>
              <a:gd name="adj" fmla="val 16667"/>
            </a:avLst>
          </a:prstGeom>
          <a:solidFill>
            <a:schemeClr val="accent4">
              <a:lumMod val="60000"/>
              <a:lumOff val="40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dirty="0">
                <a:latin typeface="Calibri"/>
                <a:ea typeface="Calibri"/>
                <a:cs typeface="Calibri"/>
                <a:sym typeface="Calibri"/>
              </a:rPr>
              <a:t>Colectomie (</a:t>
            </a:r>
            <a:r>
              <a:rPr lang="fr" sz="1600" dirty="0" err="1">
                <a:latin typeface="Calibri"/>
                <a:ea typeface="Calibri"/>
                <a:cs typeface="Calibri"/>
                <a:sym typeface="Calibri"/>
              </a:rPr>
              <a:t>sub</a:t>
            </a:r>
            <a:r>
              <a:rPr lang="fr" sz="1600" dirty="0">
                <a:latin typeface="Calibri"/>
                <a:ea typeface="Calibri"/>
                <a:cs typeface="Calibri"/>
                <a:sym typeface="Calibri"/>
              </a:rPr>
              <a:t>)totale sans rétablissement de la continuité</a:t>
            </a:r>
            <a:endParaRPr sz="1600" dirty="0">
              <a:latin typeface="Calibri"/>
              <a:ea typeface="Calibri"/>
              <a:cs typeface="Calibri"/>
              <a:sym typeface="Calibri"/>
            </a:endParaRPr>
          </a:p>
        </p:txBody>
      </p:sp>
      <p:sp>
        <p:nvSpPr>
          <p:cNvPr id="12" name="Google Shape;414;p34">
            <a:extLst>
              <a:ext uri="{FF2B5EF4-FFF2-40B4-BE49-F238E27FC236}">
                <a16:creationId xmlns:a16="http://schemas.microsoft.com/office/drawing/2014/main" id="{689AB944-1228-8978-F364-7A379786014E}"/>
              </a:ext>
            </a:extLst>
          </p:cNvPr>
          <p:cNvSpPr/>
          <p:nvPr/>
        </p:nvSpPr>
        <p:spPr>
          <a:xfrm>
            <a:off x="158750" y="2386461"/>
            <a:ext cx="3511207" cy="917365"/>
          </a:xfrm>
          <a:prstGeom prst="roundRect">
            <a:avLst>
              <a:gd name="adj" fmla="val 16667"/>
            </a:avLst>
          </a:prstGeom>
          <a:solidFill>
            <a:schemeClr val="accent4">
              <a:lumMod val="20000"/>
              <a:lumOff val="80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dirty="0" err="1">
                <a:latin typeface="Calibri"/>
                <a:ea typeface="Calibri"/>
                <a:cs typeface="Calibri"/>
                <a:sym typeface="Calibri"/>
              </a:rPr>
              <a:t>Proctectomie</a:t>
            </a:r>
            <a:r>
              <a:rPr lang="fr" sz="1600" dirty="0">
                <a:latin typeface="Calibri"/>
                <a:ea typeface="Calibri"/>
                <a:cs typeface="Calibri"/>
                <a:sym typeface="Calibri"/>
              </a:rPr>
              <a:t> secondaire </a:t>
            </a:r>
            <a:br>
              <a:rPr lang="fr" sz="1600" dirty="0">
                <a:latin typeface="Calibri"/>
                <a:ea typeface="Calibri"/>
                <a:cs typeface="Calibri"/>
                <a:sym typeface="Calibri"/>
              </a:rPr>
            </a:br>
            <a:r>
              <a:rPr lang="fr" sz="1600" dirty="0">
                <a:latin typeface="Calibri"/>
                <a:ea typeface="Calibri"/>
                <a:cs typeface="Calibri"/>
                <a:sym typeface="Calibri"/>
              </a:rPr>
              <a:t>anastomose iléo-anale </a:t>
            </a:r>
            <a:br>
              <a:rPr lang="fr" sz="1600" dirty="0">
                <a:latin typeface="Calibri"/>
                <a:ea typeface="Calibri"/>
                <a:cs typeface="Calibri"/>
                <a:sym typeface="Calibri"/>
              </a:rPr>
            </a:br>
            <a:r>
              <a:rPr lang="fr" sz="1600" dirty="0">
                <a:latin typeface="Calibri"/>
                <a:ea typeface="Calibri"/>
                <a:cs typeface="Calibri"/>
                <a:sym typeface="Calibri"/>
              </a:rPr>
              <a:t>SANS iléostomie de protection</a:t>
            </a:r>
            <a:endParaRPr sz="1600" dirty="0">
              <a:latin typeface="Calibri"/>
              <a:ea typeface="Calibri"/>
              <a:cs typeface="Calibri"/>
              <a:sym typeface="Calibri"/>
            </a:endParaRPr>
          </a:p>
        </p:txBody>
      </p:sp>
      <p:pic>
        <p:nvPicPr>
          <p:cNvPr id="16" name="Picture 15">
            <a:extLst>
              <a:ext uri="{FF2B5EF4-FFF2-40B4-BE49-F238E27FC236}">
                <a16:creationId xmlns:a16="http://schemas.microsoft.com/office/drawing/2014/main" id="{FFCF81CD-141B-1DD1-2065-3C6E7FF1D5A2}"/>
              </a:ext>
            </a:extLst>
          </p:cNvPr>
          <p:cNvPicPr>
            <a:picLocks noChangeAspect="1"/>
          </p:cNvPicPr>
          <p:nvPr/>
        </p:nvPicPr>
        <p:blipFill>
          <a:blip r:embed="rId4"/>
          <a:stretch>
            <a:fillRect/>
          </a:stretch>
        </p:blipFill>
        <p:spPr>
          <a:xfrm>
            <a:off x="169902" y="3255784"/>
            <a:ext cx="3500055" cy="1557260"/>
          </a:xfrm>
          <a:prstGeom prst="rect">
            <a:avLst/>
          </a:prstGeom>
          <a:ln>
            <a:solidFill>
              <a:schemeClr val="tx1"/>
            </a:solidFill>
          </a:ln>
          <a:effectLst>
            <a:outerShdw blurRad="50800" dist="38100" dir="2700000" algn="tl" rotWithShape="0">
              <a:prstClr val="black">
                <a:alpha val="40000"/>
              </a:prstClr>
            </a:outerShdw>
          </a:effectLst>
        </p:spPr>
      </p:pic>
      <p:sp>
        <p:nvSpPr>
          <p:cNvPr id="17" name="TextBox 16">
            <a:extLst>
              <a:ext uri="{FF2B5EF4-FFF2-40B4-BE49-F238E27FC236}">
                <a16:creationId xmlns:a16="http://schemas.microsoft.com/office/drawing/2014/main" id="{D60A90DE-C7D6-7C69-2A21-BD321793566E}"/>
              </a:ext>
            </a:extLst>
          </p:cNvPr>
          <p:cNvSpPr txBox="1"/>
          <p:nvPr/>
        </p:nvSpPr>
        <p:spPr>
          <a:xfrm>
            <a:off x="3369293" y="4034414"/>
            <a:ext cx="1686680" cy="830997"/>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FR" sz="1600" b="1" dirty="0">
                <a:latin typeface="Calibri" panose="020F0502020204030204" pitchFamily="34" charset="0"/>
                <a:cs typeface="Calibri" panose="020F0502020204030204" pitchFamily="34" charset="0"/>
              </a:rPr>
              <a:t>Arrêt prématuré</a:t>
            </a:r>
          </a:p>
          <a:p>
            <a:r>
              <a:rPr lang="en-FR" sz="1600" dirty="0">
                <a:latin typeface="Calibri" panose="020F0502020204030204" pitchFamily="34" charset="0"/>
                <a:cs typeface="Calibri" panose="020F0502020204030204" pitchFamily="34" charset="0"/>
              </a:rPr>
              <a:t>Surmorbidité bras</a:t>
            </a:r>
            <a:br>
              <a:rPr lang="en-FR" sz="1600" dirty="0">
                <a:latin typeface="Calibri" panose="020F0502020204030204" pitchFamily="34" charset="0"/>
                <a:cs typeface="Calibri" panose="020F0502020204030204" pitchFamily="34" charset="0"/>
              </a:rPr>
            </a:br>
            <a:r>
              <a:rPr lang="en-FR" sz="1600" dirty="0">
                <a:latin typeface="Calibri" panose="020F0502020204030204" pitchFamily="34" charset="0"/>
                <a:cs typeface="Calibri" panose="020F0502020204030204" pitchFamily="34" charset="0"/>
              </a:rPr>
              <a:t>AIA non protégée</a:t>
            </a:r>
          </a:p>
        </p:txBody>
      </p:sp>
    </p:spTree>
    <p:extLst>
      <p:ext uri="{BB962C8B-B14F-4D97-AF65-F5344CB8AC3E}">
        <p14:creationId xmlns:p14="http://schemas.microsoft.com/office/powerpoint/2010/main" val="14642557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34"/>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410" name="Google Shape;410;p34"/>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Objectifs</a:t>
            </a:r>
            <a:endParaRPr sz="1800" b="1" dirty="0">
              <a:solidFill>
                <a:srgbClr val="000000"/>
              </a:solidFill>
              <a:latin typeface="Calibri"/>
              <a:ea typeface="Calibri"/>
              <a:cs typeface="Calibri"/>
              <a:sym typeface="Calibri"/>
            </a:endParaRPr>
          </a:p>
        </p:txBody>
      </p:sp>
      <p:graphicFrame>
        <p:nvGraphicFramePr>
          <p:cNvPr id="411" name="Google Shape;411;p34"/>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412" name="Google Shape;412;p34"/>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413" name="Google Shape;413;p34"/>
          <p:cNvSpPr txBox="1"/>
          <p:nvPr/>
        </p:nvSpPr>
        <p:spPr>
          <a:xfrm>
            <a:off x="158750" y="987175"/>
            <a:ext cx="8941800" cy="529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fr" sz="1600" dirty="0">
                <a:solidFill>
                  <a:schemeClr val="dk1"/>
                </a:solidFill>
                <a:latin typeface="Calibri"/>
                <a:ea typeface="Calibri"/>
                <a:cs typeface="Calibri"/>
                <a:sym typeface="Calibri"/>
              </a:rPr>
              <a:t>Cohorte « moderne » de patients opérés d’une colectomie subtotale pour colite aiguë grave</a:t>
            </a:r>
            <a:endParaRPr sz="1600" dirty="0">
              <a:solidFill>
                <a:schemeClr val="dk1"/>
              </a:solidFill>
              <a:latin typeface="Calibri"/>
              <a:ea typeface="Calibri"/>
              <a:cs typeface="Calibri"/>
              <a:sym typeface="Calibri"/>
            </a:endParaRPr>
          </a:p>
        </p:txBody>
      </p:sp>
      <p:sp>
        <p:nvSpPr>
          <p:cNvPr id="414" name="Google Shape;414;p34"/>
          <p:cNvSpPr/>
          <p:nvPr/>
        </p:nvSpPr>
        <p:spPr>
          <a:xfrm>
            <a:off x="158750" y="1945108"/>
            <a:ext cx="6269587" cy="581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000" b="1" dirty="0">
                <a:latin typeface="Calibri"/>
                <a:ea typeface="Calibri"/>
                <a:cs typeface="Calibri"/>
                <a:sym typeface="Calibri"/>
              </a:rPr>
              <a:t>Patients opérés d’une colectomie subtotale pour CAG</a:t>
            </a:r>
            <a:endParaRPr sz="2000" b="1" dirty="0">
              <a:latin typeface="Calibri"/>
              <a:ea typeface="Calibri"/>
              <a:cs typeface="Calibri"/>
              <a:sym typeface="Calibri"/>
            </a:endParaRPr>
          </a:p>
        </p:txBody>
      </p:sp>
      <p:sp>
        <p:nvSpPr>
          <p:cNvPr id="415" name="Google Shape;415;p34"/>
          <p:cNvSpPr/>
          <p:nvPr/>
        </p:nvSpPr>
        <p:spPr>
          <a:xfrm>
            <a:off x="6900421" y="1945108"/>
            <a:ext cx="2181641" cy="690186"/>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i="1" dirty="0">
                <a:latin typeface="Calibri"/>
                <a:ea typeface="Calibri"/>
                <a:cs typeface="Calibri"/>
                <a:sym typeface="Calibri"/>
              </a:rPr>
              <a:t>Patients pris en charge pour traitement médical d’une CAG</a:t>
            </a:r>
            <a:endParaRPr sz="1600" i="1" dirty="0">
              <a:latin typeface="Calibri"/>
              <a:ea typeface="Calibri"/>
              <a:cs typeface="Calibri"/>
              <a:sym typeface="Calibri"/>
            </a:endParaRPr>
          </a:p>
        </p:txBody>
      </p:sp>
      <p:cxnSp>
        <p:nvCxnSpPr>
          <p:cNvPr id="416" name="Google Shape;416;p34"/>
          <p:cNvCxnSpPr>
            <a:cxnSpLocks/>
            <a:stCxn id="413" idx="2"/>
            <a:endCxn id="414" idx="0"/>
          </p:cNvCxnSpPr>
          <p:nvPr/>
        </p:nvCxnSpPr>
        <p:spPr>
          <a:xfrm rot="5400000">
            <a:off x="3747231" y="1062688"/>
            <a:ext cx="428733" cy="1336106"/>
          </a:xfrm>
          <a:prstGeom prst="bentConnector3">
            <a:avLst>
              <a:gd name="adj1" fmla="val 50000"/>
            </a:avLst>
          </a:prstGeom>
          <a:noFill/>
          <a:ln w="9525" cap="flat" cmpd="sng">
            <a:solidFill>
              <a:schemeClr val="dk2"/>
            </a:solidFill>
            <a:prstDash val="solid"/>
            <a:round/>
            <a:headEnd type="none" w="med" len="med"/>
            <a:tailEnd type="triangle" w="med" len="med"/>
          </a:ln>
        </p:spPr>
      </p:cxnSp>
      <p:cxnSp>
        <p:nvCxnSpPr>
          <p:cNvPr id="417" name="Google Shape;417;p34"/>
          <p:cNvCxnSpPr>
            <a:cxnSpLocks/>
            <a:stCxn id="413" idx="2"/>
            <a:endCxn id="415" idx="0"/>
          </p:cNvCxnSpPr>
          <p:nvPr/>
        </p:nvCxnSpPr>
        <p:spPr>
          <a:xfrm rot="16200000" flipH="1">
            <a:off x="6096080" y="49945"/>
            <a:ext cx="428733" cy="3361592"/>
          </a:xfrm>
          <a:prstGeom prst="bentConnector3">
            <a:avLst>
              <a:gd name="adj1" fmla="val 50000"/>
            </a:avLst>
          </a:prstGeom>
          <a:noFill/>
          <a:ln w="9525" cap="flat" cmpd="sng">
            <a:solidFill>
              <a:schemeClr val="dk2"/>
            </a:solidFill>
            <a:prstDash val="solid"/>
            <a:round/>
            <a:headEnd type="none" w="med" len="med"/>
            <a:tailEnd type="triangle" w="med" len="med"/>
          </a:ln>
        </p:spPr>
      </p:cxnSp>
      <p:sp>
        <p:nvSpPr>
          <p:cNvPr id="419" name="Google Shape;419;p34"/>
          <p:cNvSpPr/>
          <p:nvPr/>
        </p:nvSpPr>
        <p:spPr>
          <a:xfrm>
            <a:off x="6918909" y="2788626"/>
            <a:ext cx="2181641" cy="758137"/>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i="1" dirty="0">
                <a:latin typeface="Calibri"/>
                <a:ea typeface="Calibri"/>
                <a:cs typeface="Calibri"/>
                <a:sym typeface="Calibri"/>
              </a:rPr>
              <a:t>Recueil en cours </a:t>
            </a:r>
            <a:br>
              <a:rPr lang="fr" sz="1600" i="1" dirty="0">
                <a:latin typeface="Calibri"/>
                <a:ea typeface="Calibri"/>
                <a:cs typeface="Calibri"/>
                <a:sym typeface="Calibri"/>
              </a:rPr>
            </a:br>
            <a:r>
              <a:rPr lang="fr" sz="1600" i="1" dirty="0">
                <a:latin typeface="Calibri"/>
                <a:ea typeface="Calibri"/>
                <a:cs typeface="Calibri"/>
                <a:sym typeface="Calibri"/>
              </a:rPr>
              <a:t>(Dr N. Hammoudi, St Louis)</a:t>
            </a:r>
            <a:endParaRPr sz="1600" i="1" dirty="0">
              <a:latin typeface="Calibri"/>
              <a:ea typeface="Calibri"/>
              <a:cs typeface="Calibri"/>
              <a:sym typeface="Calibri"/>
            </a:endParaRPr>
          </a:p>
        </p:txBody>
      </p:sp>
      <p:pic>
        <p:nvPicPr>
          <p:cNvPr id="7" name="Google Shape;426;p35">
            <a:extLst>
              <a:ext uri="{FF2B5EF4-FFF2-40B4-BE49-F238E27FC236}">
                <a16:creationId xmlns:a16="http://schemas.microsoft.com/office/drawing/2014/main" id="{BE4D34B1-1F36-3112-BDC2-6C6C07375DAF}"/>
              </a:ext>
            </a:extLst>
          </p:cNvPr>
          <p:cNvPicPr preferRelativeResize="0"/>
          <p:nvPr/>
        </p:nvPicPr>
        <p:blipFill>
          <a:blip r:embed="rId4">
            <a:alphaModFix/>
          </a:blip>
          <a:stretch>
            <a:fillRect/>
          </a:stretch>
        </p:blipFill>
        <p:spPr>
          <a:xfrm>
            <a:off x="435763" y="3766683"/>
            <a:ext cx="799000" cy="799000"/>
          </a:xfrm>
          <a:prstGeom prst="rect">
            <a:avLst/>
          </a:prstGeom>
          <a:noFill/>
          <a:ln>
            <a:noFill/>
          </a:ln>
        </p:spPr>
      </p:pic>
      <p:sp>
        <p:nvSpPr>
          <p:cNvPr id="8" name="Google Shape;429;p35">
            <a:extLst>
              <a:ext uri="{FF2B5EF4-FFF2-40B4-BE49-F238E27FC236}">
                <a16:creationId xmlns:a16="http://schemas.microsoft.com/office/drawing/2014/main" id="{20D3164F-1E62-1E08-DB1C-8655008DFD89}"/>
              </a:ext>
            </a:extLst>
          </p:cNvPr>
          <p:cNvSpPr/>
          <p:nvPr/>
        </p:nvSpPr>
        <p:spPr>
          <a:xfrm>
            <a:off x="1839713" y="4614058"/>
            <a:ext cx="1916100" cy="306300"/>
          </a:xfrm>
          <a:prstGeom prst="roundRect">
            <a:avLst>
              <a:gd name="adj" fmla="val 16667"/>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000" b="1">
                <a:latin typeface="Calibri"/>
                <a:ea typeface="Calibri"/>
                <a:cs typeface="Calibri"/>
                <a:sym typeface="Calibri"/>
              </a:rPr>
              <a:t>CAG sur MICI </a:t>
            </a:r>
            <a:endParaRPr sz="2000"/>
          </a:p>
        </p:txBody>
      </p:sp>
      <p:sp>
        <p:nvSpPr>
          <p:cNvPr id="9" name="Google Shape;430;p35">
            <a:extLst>
              <a:ext uri="{FF2B5EF4-FFF2-40B4-BE49-F238E27FC236}">
                <a16:creationId xmlns:a16="http://schemas.microsoft.com/office/drawing/2014/main" id="{310FCCA4-443F-4271-763A-06A6723F59FE}"/>
              </a:ext>
            </a:extLst>
          </p:cNvPr>
          <p:cNvSpPr/>
          <p:nvPr/>
        </p:nvSpPr>
        <p:spPr>
          <a:xfrm>
            <a:off x="6664488" y="4614058"/>
            <a:ext cx="2077500" cy="306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000" b="1">
                <a:latin typeface="Calibri"/>
                <a:ea typeface="Calibri"/>
                <a:cs typeface="Calibri"/>
                <a:sym typeface="Calibri"/>
              </a:rPr>
              <a:t>2014 - 2024</a:t>
            </a:r>
            <a:endParaRPr sz="2000"/>
          </a:p>
        </p:txBody>
      </p:sp>
      <p:pic>
        <p:nvPicPr>
          <p:cNvPr id="10" name="Google Shape;431;p35">
            <a:extLst>
              <a:ext uri="{FF2B5EF4-FFF2-40B4-BE49-F238E27FC236}">
                <a16:creationId xmlns:a16="http://schemas.microsoft.com/office/drawing/2014/main" id="{3078BB20-8D24-13B2-495F-93D472EDDF60}"/>
              </a:ext>
            </a:extLst>
          </p:cNvPr>
          <p:cNvPicPr preferRelativeResize="0"/>
          <p:nvPr/>
        </p:nvPicPr>
        <p:blipFill>
          <a:blip r:embed="rId5">
            <a:alphaModFix/>
          </a:blip>
          <a:stretch>
            <a:fillRect/>
          </a:stretch>
        </p:blipFill>
        <p:spPr>
          <a:xfrm>
            <a:off x="6523263" y="4049709"/>
            <a:ext cx="1108149" cy="581825"/>
          </a:xfrm>
          <a:prstGeom prst="rect">
            <a:avLst/>
          </a:prstGeom>
          <a:noFill/>
          <a:ln>
            <a:noFill/>
          </a:ln>
        </p:spPr>
      </p:pic>
      <p:pic>
        <p:nvPicPr>
          <p:cNvPr id="11" name="Google Shape;432;p35">
            <a:extLst>
              <a:ext uri="{FF2B5EF4-FFF2-40B4-BE49-F238E27FC236}">
                <a16:creationId xmlns:a16="http://schemas.microsoft.com/office/drawing/2014/main" id="{061BAA44-4156-72F7-0408-8A220225CD29}"/>
              </a:ext>
            </a:extLst>
          </p:cNvPr>
          <p:cNvPicPr preferRelativeResize="0"/>
          <p:nvPr/>
        </p:nvPicPr>
        <p:blipFill>
          <a:blip r:embed="rId6">
            <a:alphaModFix/>
          </a:blip>
          <a:stretch>
            <a:fillRect/>
          </a:stretch>
        </p:blipFill>
        <p:spPr>
          <a:xfrm>
            <a:off x="7391176" y="4078844"/>
            <a:ext cx="1329300" cy="523557"/>
          </a:xfrm>
          <a:prstGeom prst="rect">
            <a:avLst/>
          </a:prstGeom>
          <a:noFill/>
          <a:ln>
            <a:noFill/>
          </a:ln>
        </p:spPr>
      </p:pic>
      <p:grpSp>
        <p:nvGrpSpPr>
          <p:cNvPr id="12" name="Google Shape;433;p35">
            <a:extLst>
              <a:ext uri="{FF2B5EF4-FFF2-40B4-BE49-F238E27FC236}">
                <a16:creationId xmlns:a16="http://schemas.microsoft.com/office/drawing/2014/main" id="{82D0BF99-ACA7-BFCC-53FB-6287BFF7F38A}"/>
              </a:ext>
            </a:extLst>
          </p:cNvPr>
          <p:cNvGrpSpPr/>
          <p:nvPr/>
        </p:nvGrpSpPr>
        <p:grpSpPr>
          <a:xfrm>
            <a:off x="4646268" y="3766684"/>
            <a:ext cx="986541" cy="798999"/>
            <a:chOff x="1973975" y="1195175"/>
            <a:chExt cx="986541" cy="798999"/>
          </a:xfrm>
        </p:grpSpPr>
        <p:pic>
          <p:nvPicPr>
            <p:cNvPr id="13" name="Google Shape;434;p35">
              <a:extLst>
                <a:ext uri="{FF2B5EF4-FFF2-40B4-BE49-F238E27FC236}">
                  <a16:creationId xmlns:a16="http://schemas.microsoft.com/office/drawing/2014/main" id="{3DFCB5F0-99D9-2E61-E1B9-3B3D08F0D3C7}"/>
                </a:ext>
              </a:extLst>
            </p:cNvPr>
            <p:cNvPicPr preferRelativeResize="0"/>
            <p:nvPr/>
          </p:nvPicPr>
          <p:blipFill rotWithShape="1">
            <a:blip r:embed="rId7">
              <a:alphaModFix/>
            </a:blip>
            <a:srcRect b="19008"/>
            <a:stretch/>
          </p:blipFill>
          <p:spPr>
            <a:xfrm>
              <a:off x="1973975" y="1195175"/>
              <a:ext cx="986541" cy="798999"/>
            </a:xfrm>
            <a:prstGeom prst="rect">
              <a:avLst/>
            </a:prstGeom>
            <a:noFill/>
            <a:ln>
              <a:noFill/>
            </a:ln>
          </p:spPr>
        </p:pic>
        <p:cxnSp>
          <p:nvCxnSpPr>
            <p:cNvPr id="14" name="Google Shape;435;p35">
              <a:extLst>
                <a:ext uri="{FF2B5EF4-FFF2-40B4-BE49-F238E27FC236}">
                  <a16:creationId xmlns:a16="http://schemas.microsoft.com/office/drawing/2014/main" id="{2A2945FE-E898-6797-EB04-707229917F4A}"/>
                </a:ext>
              </a:extLst>
            </p:cNvPr>
            <p:cNvCxnSpPr/>
            <p:nvPr/>
          </p:nvCxnSpPr>
          <p:spPr>
            <a:xfrm rot="600111">
              <a:off x="2446050" y="1599720"/>
              <a:ext cx="162368" cy="272652"/>
            </a:xfrm>
            <a:prstGeom prst="straightConnector1">
              <a:avLst/>
            </a:prstGeom>
            <a:noFill/>
            <a:ln w="9525" cap="flat" cmpd="sng">
              <a:solidFill>
                <a:schemeClr val="dk1"/>
              </a:solidFill>
              <a:prstDash val="solid"/>
              <a:round/>
              <a:headEnd type="none" w="med" len="med"/>
              <a:tailEnd type="triangle" w="med" len="med"/>
            </a:ln>
          </p:spPr>
        </p:cxnSp>
        <p:cxnSp>
          <p:nvCxnSpPr>
            <p:cNvPr id="15" name="Google Shape;436;p35">
              <a:extLst>
                <a:ext uri="{FF2B5EF4-FFF2-40B4-BE49-F238E27FC236}">
                  <a16:creationId xmlns:a16="http://schemas.microsoft.com/office/drawing/2014/main" id="{3C5BCA27-F008-5F0F-9ECE-1DE7701E5D7C}"/>
                </a:ext>
              </a:extLst>
            </p:cNvPr>
            <p:cNvCxnSpPr/>
            <p:nvPr/>
          </p:nvCxnSpPr>
          <p:spPr>
            <a:xfrm rot="-10198572">
              <a:off x="2448392" y="1581016"/>
              <a:ext cx="125821" cy="208091"/>
            </a:xfrm>
            <a:prstGeom prst="straightConnector1">
              <a:avLst/>
            </a:prstGeom>
            <a:noFill/>
            <a:ln w="9525" cap="flat" cmpd="sng">
              <a:solidFill>
                <a:schemeClr val="dk1"/>
              </a:solidFill>
              <a:prstDash val="solid"/>
              <a:round/>
              <a:headEnd type="none" w="med" len="med"/>
              <a:tailEnd type="triangle" w="med" len="med"/>
            </a:ln>
          </p:spPr>
        </p:cxnSp>
        <p:cxnSp>
          <p:nvCxnSpPr>
            <p:cNvPr id="16" name="Google Shape;437;p35">
              <a:extLst>
                <a:ext uri="{FF2B5EF4-FFF2-40B4-BE49-F238E27FC236}">
                  <a16:creationId xmlns:a16="http://schemas.microsoft.com/office/drawing/2014/main" id="{1D5EE8A9-1CC8-B4CB-B0B9-B760B64682BE}"/>
                </a:ext>
              </a:extLst>
            </p:cNvPr>
            <p:cNvCxnSpPr/>
            <p:nvPr/>
          </p:nvCxnSpPr>
          <p:spPr>
            <a:xfrm rot="782059">
              <a:off x="2223183" y="1493413"/>
              <a:ext cx="162281" cy="272755"/>
            </a:xfrm>
            <a:prstGeom prst="straightConnector1">
              <a:avLst/>
            </a:prstGeom>
            <a:noFill/>
            <a:ln w="9525" cap="flat" cmpd="sng">
              <a:solidFill>
                <a:schemeClr val="dk1"/>
              </a:solidFill>
              <a:prstDash val="solid"/>
              <a:round/>
              <a:headEnd type="none" w="med" len="med"/>
              <a:tailEnd type="triangle" w="med" len="med"/>
            </a:ln>
          </p:spPr>
        </p:cxnSp>
        <p:cxnSp>
          <p:nvCxnSpPr>
            <p:cNvPr id="17" name="Google Shape;438;p35">
              <a:extLst>
                <a:ext uri="{FF2B5EF4-FFF2-40B4-BE49-F238E27FC236}">
                  <a16:creationId xmlns:a16="http://schemas.microsoft.com/office/drawing/2014/main" id="{F5E86D0C-46A5-D1D0-CF6E-27899FE048DA}"/>
                </a:ext>
              </a:extLst>
            </p:cNvPr>
            <p:cNvCxnSpPr/>
            <p:nvPr/>
          </p:nvCxnSpPr>
          <p:spPr>
            <a:xfrm rot="-10021554">
              <a:off x="2228288" y="1473888"/>
              <a:ext cx="125607" cy="208130"/>
            </a:xfrm>
            <a:prstGeom prst="straightConnector1">
              <a:avLst/>
            </a:prstGeom>
            <a:noFill/>
            <a:ln w="9525" cap="flat" cmpd="sng">
              <a:solidFill>
                <a:schemeClr val="dk1"/>
              </a:solidFill>
              <a:prstDash val="solid"/>
              <a:round/>
              <a:headEnd type="none" w="med" len="med"/>
              <a:tailEnd type="triangle" w="med" len="med"/>
            </a:ln>
          </p:spPr>
        </p:cxnSp>
      </p:grpSp>
      <p:sp>
        <p:nvSpPr>
          <p:cNvPr id="18" name="Google Shape;439;p35">
            <a:extLst>
              <a:ext uri="{FF2B5EF4-FFF2-40B4-BE49-F238E27FC236}">
                <a16:creationId xmlns:a16="http://schemas.microsoft.com/office/drawing/2014/main" id="{3BC94B6B-73B7-3F6B-671B-AEC7076AD18B}"/>
              </a:ext>
            </a:extLst>
          </p:cNvPr>
          <p:cNvSpPr/>
          <p:nvPr/>
        </p:nvSpPr>
        <p:spPr>
          <a:xfrm>
            <a:off x="3850738" y="4614058"/>
            <a:ext cx="2577600" cy="306300"/>
          </a:xfrm>
          <a:prstGeom prst="roundRect">
            <a:avLst>
              <a:gd name="adj" fmla="val 16667"/>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000" b="1">
                <a:latin typeface="Calibri"/>
                <a:ea typeface="Calibri"/>
                <a:cs typeface="Calibri"/>
                <a:sym typeface="Calibri"/>
              </a:rPr>
              <a:t>Colectomie subtotale</a:t>
            </a:r>
            <a:endParaRPr sz="2000"/>
          </a:p>
        </p:txBody>
      </p:sp>
      <p:sp>
        <p:nvSpPr>
          <p:cNvPr id="19" name="Google Shape;427;p35">
            <a:extLst>
              <a:ext uri="{FF2B5EF4-FFF2-40B4-BE49-F238E27FC236}">
                <a16:creationId xmlns:a16="http://schemas.microsoft.com/office/drawing/2014/main" id="{CF4341D2-D29E-55EE-DE69-37DB31D5C355}"/>
              </a:ext>
            </a:extLst>
          </p:cNvPr>
          <p:cNvSpPr/>
          <p:nvPr/>
        </p:nvSpPr>
        <p:spPr>
          <a:xfrm>
            <a:off x="0" y="4614058"/>
            <a:ext cx="1805100" cy="306300"/>
          </a:xfrm>
          <a:prstGeom prst="roundRect">
            <a:avLst>
              <a:gd name="adj" fmla="val 16667"/>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000" b="1" dirty="0">
                <a:solidFill>
                  <a:schemeClr val="dk1"/>
                </a:solidFill>
                <a:latin typeface="Calibri"/>
                <a:ea typeface="Calibri"/>
                <a:cs typeface="Calibri"/>
                <a:sym typeface="Calibri"/>
              </a:rPr>
              <a:t>37 patients</a:t>
            </a:r>
            <a:endParaRPr sz="2000" dirty="0"/>
          </a:p>
        </p:txBody>
      </p:sp>
      <p:sp>
        <p:nvSpPr>
          <p:cNvPr id="28" name="Right Brace 27">
            <a:extLst>
              <a:ext uri="{FF2B5EF4-FFF2-40B4-BE49-F238E27FC236}">
                <a16:creationId xmlns:a16="http://schemas.microsoft.com/office/drawing/2014/main" id="{53DA9369-D064-7DB8-67DF-75BDD7C07DF0}"/>
              </a:ext>
            </a:extLst>
          </p:cNvPr>
          <p:cNvSpPr/>
          <p:nvPr/>
        </p:nvSpPr>
        <p:spPr>
          <a:xfrm rot="16200000">
            <a:off x="4330351" y="-397754"/>
            <a:ext cx="277013" cy="8306871"/>
          </a:xfrm>
          <a:prstGeom prst="rightBrace">
            <a:avLst>
              <a:gd name="adj1" fmla="val 8333"/>
              <a:gd name="adj2" fmla="val 35980"/>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FR"/>
          </a:p>
        </p:txBody>
      </p:sp>
      <p:cxnSp>
        <p:nvCxnSpPr>
          <p:cNvPr id="30" name="Straight Arrow Connector 29">
            <a:extLst>
              <a:ext uri="{FF2B5EF4-FFF2-40B4-BE49-F238E27FC236}">
                <a16:creationId xmlns:a16="http://schemas.microsoft.com/office/drawing/2014/main" id="{3A9DAF01-7874-2E68-4B82-1D05A6633CE4}"/>
              </a:ext>
            </a:extLst>
          </p:cNvPr>
          <p:cNvCxnSpPr>
            <a:cxnSpLocks/>
            <a:stCxn id="414" idx="2"/>
          </p:cNvCxnSpPr>
          <p:nvPr/>
        </p:nvCxnSpPr>
        <p:spPr>
          <a:xfrm>
            <a:off x="3293544" y="2526808"/>
            <a:ext cx="0" cy="8462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32" name="Google Shape;428;p35">
            <a:extLst>
              <a:ext uri="{FF2B5EF4-FFF2-40B4-BE49-F238E27FC236}">
                <a16:creationId xmlns:a16="http://schemas.microsoft.com/office/drawing/2014/main" id="{9D2D6389-126A-6D43-2078-493A4BE8B4D3}"/>
              </a:ext>
            </a:extLst>
          </p:cNvPr>
          <p:cNvPicPr preferRelativeResize="0"/>
          <p:nvPr/>
        </p:nvPicPr>
        <p:blipFill>
          <a:blip r:embed="rId8">
            <a:alphaModFix/>
          </a:blip>
          <a:stretch>
            <a:fillRect/>
          </a:stretch>
        </p:blipFill>
        <p:spPr>
          <a:xfrm>
            <a:off x="2316181" y="3720516"/>
            <a:ext cx="986550" cy="9865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3" name="Google Shape;463;p37"/>
          <p:cNvSpPr txBox="1"/>
          <p:nvPr/>
        </p:nvSpPr>
        <p:spPr>
          <a:xfrm>
            <a:off x="236275" y="1217725"/>
            <a:ext cx="5234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b="1">
              <a:solidFill>
                <a:schemeClr val="dk1"/>
              </a:solidFill>
              <a:latin typeface="Calibri"/>
              <a:ea typeface="Calibri"/>
              <a:cs typeface="Calibri"/>
              <a:sym typeface="Calibri"/>
            </a:endParaRPr>
          </a:p>
        </p:txBody>
      </p:sp>
      <p:sp>
        <p:nvSpPr>
          <p:cNvPr id="464" name="Google Shape;464;p37"/>
          <p:cNvSpPr/>
          <p:nvPr/>
        </p:nvSpPr>
        <p:spPr>
          <a:xfrm>
            <a:off x="158750" y="1217725"/>
            <a:ext cx="1781100" cy="872400"/>
          </a:xfrm>
          <a:prstGeom prst="roundRect">
            <a:avLst>
              <a:gd name="adj" fmla="val 16667"/>
            </a:avLst>
          </a:prstGeom>
          <a:solidFill>
            <a:srgbClr val="C9DAF8"/>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Caractéristiques</a:t>
            </a:r>
            <a:br>
              <a:rPr lang="fr" sz="1800" b="1">
                <a:solidFill>
                  <a:schemeClr val="dk1"/>
                </a:solidFill>
                <a:latin typeface="Calibri"/>
                <a:ea typeface="Calibri"/>
                <a:cs typeface="Calibri"/>
                <a:sym typeface="Calibri"/>
              </a:rPr>
            </a:br>
            <a:r>
              <a:rPr lang="fr" sz="1800" b="1">
                <a:solidFill>
                  <a:schemeClr val="dk1"/>
                </a:solidFill>
                <a:latin typeface="Calibri"/>
                <a:ea typeface="Calibri"/>
                <a:cs typeface="Calibri"/>
                <a:sym typeface="Calibri"/>
              </a:rPr>
              <a:t>initiales </a:t>
            </a:r>
            <a:endParaRPr/>
          </a:p>
        </p:txBody>
      </p:sp>
      <p:sp>
        <p:nvSpPr>
          <p:cNvPr id="465" name="Google Shape;465;p37"/>
          <p:cNvSpPr/>
          <p:nvPr/>
        </p:nvSpPr>
        <p:spPr>
          <a:xfrm>
            <a:off x="2113600" y="1217725"/>
            <a:ext cx="1460400" cy="872400"/>
          </a:xfrm>
          <a:prstGeom prst="roundRect">
            <a:avLst>
              <a:gd name="adj" fmla="val 16667"/>
            </a:avLst>
          </a:prstGeom>
          <a:solidFill>
            <a:srgbClr val="E5EEFF"/>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spcBef>
                <a:spcPts val="0"/>
              </a:spcBef>
              <a:spcAft>
                <a:spcPts val="0"/>
              </a:spcAft>
              <a:buClr>
                <a:schemeClr val="dk1"/>
              </a:buClr>
              <a:buSzPts val="1100"/>
              <a:buFont typeface="Arial"/>
              <a:buNone/>
            </a:pPr>
            <a:r>
              <a:rPr lang="fr" sz="2046">
                <a:solidFill>
                  <a:schemeClr val="dk1"/>
                </a:solidFill>
                <a:latin typeface="Calibri"/>
                <a:ea typeface="Calibri"/>
                <a:cs typeface="Calibri"/>
                <a:sym typeface="Calibri"/>
              </a:rPr>
              <a:t>Âge médian</a:t>
            </a:r>
            <a:endParaRPr sz="2046">
              <a:solidFill>
                <a:schemeClr val="dk1"/>
              </a:solidFill>
              <a:latin typeface="Calibri"/>
              <a:ea typeface="Calibri"/>
              <a:cs typeface="Calibri"/>
              <a:sym typeface="Calibri"/>
            </a:endParaRPr>
          </a:p>
          <a:p>
            <a:pPr marL="0" lvl="0" indent="0" algn="ctr" rtl="0">
              <a:spcBef>
                <a:spcPts val="0"/>
              </a:spcBef>
              <a:spcAft>
                <a:spcPts val="0"/>
              </a:spcAft>
              <a:buNone/>
            </a:pPr>
            <a:r>
              <a:rPr lang="fr" sz="2046" b="1">
                <a:solidFill>
                  <a:schemeClr val="dk1"/>
                </a:solidFill>
                <a:latin typeface="Calibri"/>
                <a:ea typeface="Calibri"/>
                <a:cs typeface="Calibri"/>
                <a:sym typeface="Calibri"/>
              </a:rPr>
              <a:t>47 ans</a:t>
            </a:r>
            <a:endParaRPr sz="1800" b="1">
              <a:solidFill>
                <a:schemeClr val="dk1"/>
              </a:solidFill>
              <a:latin typeface="Calibri"/>
              <a:ea typeface="Calibri"/>
              <a:cs typeface="Calibri"/>
              <a:sym typeface="Calibri"/>
            </a:endParaRPr>
          </a:p>
        </p:txBody>
      </p:sp>
      <p:sp>
        <p:nvSpPr>
          <p:cNvPr id="466" name="Google Shape;466;p37"/>
          <p:cNvSpPr/>
          <p:nvPr/>
        </p:nvSpPr>
        <p:spPr>
          <a:xfrm>
            <a:off x="3742926" y="1195525"/>
            <a:ext cx="1648200" cy="916800"/>
          </a:xfrm>
          <a:prstGeom prst="roundRect">
            <a:avLst>
              <a:gd name="adj" fmla="val 16667"/>
            </a:avLst>
          </a:prstGeom>
          <a:solidFill>
            <a:srgbClr val="E5EEFF"/>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lvl="0" indent="0" algn="ctr" rtl="0">
              <a:spcBef>
                <a:spcPts val="0"/>
              </a:spcBef>
              <a:spcAft>
                <a:spcPts val="0"/>
              </a:spcAft>
              <a:buNone/>
            </a:pPr>
            <a:r>
              <a:rPr lang="fr" sz="2046">
                <a:latin typeface="Calibri"/>
                <a:ea typeface="Calibri"/>
                <a:cs typeface="Calibri"/>
                <a:sym typeface="Calibri"/>
              </a:rPr>
              <a:t>BMI médian</a:t>
            </a:r>
            <a:endParaRPr sz="2046">
              <a:latin typeface="Calibri"/>
              <a:ea typeface="Calibri"/>
              <a:cs typeface="Calibri"/>
              <a:sym typeface="Calibri"/>
            </a:endParaRPr>
          </a:p>
          <a:p>
            <a:pPr marL="0" lvl="0" indent="0" algn="ctr" rtl="0">
              <a:spcBef>
                <a:spcPts val="0"/>
              </a:spcBef>
              <a:spcAft>
                <a:spcPts val="0"/>
              </a:spcAft>
              <a:buNone/>
            </a:pPr>
            <a:r>
              <a:rPr lang="fr" sz="2046" b="1">
                <a:latin typeface="Calibri"/>
                <a:ea typeface="Calibri"/>
                <a:cs typeface="Calibri"/>
                <a:sym typeface="Calibri"/>
              </a:rPr>
              <a:t>21.3 kg/m2</a:t>
            </a:r>
            <a:endParaRPr sz="2046" b="1">
              <a:latin typeface="Calibri"/>
              <a:ea typeface="Calibri"/>
              <a:cs typeface="Calibri"/>
              <a:sym typeface="Calibri"/>
            </a:endParaRPr>
          </a:p>
        </p:txBody>
      </p:sp>
      <p:sp>
        <p:nvSpPr>
          <p:cNvPr id="467" name="Google Shape;467;p37"/>
          <p:cNvSpPr/>
          <p:nvPr/>
        </p:nvSpPr>
        <p:spPr>
          <a:xfrm>
            <a:off x="5560052" y="1195525"/>
            <a:ext cx="3015000" cy="916800"/>
          </a:xfrm>
          <a:prstGeom prst="roundRect">
            <a:avLst>
              <a:gd name="adj" fmla="val 16667"/>
            </a:avLst>
          </a:prstGeom>
          <a:solidFill>
            <a:srgbClr val="E5EEFF"/>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lvl="0" indent="0" algn="ctr" rtl="0">
              <a:spcBef>
                <a:spcPts val="0"/>
              </a:spcBef>
              <a:spcAft>
                <a:spcPts val="0"/>
              </a:spcAft>
              <a:buNone/>
            </a:pPr>
            <a:r>
              <a:rPr lang="fr" sz="2046">
                <a:latin typeface="Calibri"/>
                <a:ea typeface="Calibri"/>
                <a:cs typeface="Calibri"/>
                <a:sym typeface="Calibri"/>
              </a:rPr>
              <a:t>Peu comorbides :</a:t>
            </a:r>
            <a:endParaRPr sz="2046">
              <a:latin typeface="Calibri"/>
              <a:ea typeface="Calibri"/>
              <a:cs typeface="Calibri"/>
              <a:sym typeface="Calibri"/>
            </a:endParaRPr>
          </a:p>
          <a:p>
            <a:pPr marL="0" lvl="0" indent="0" algn="ctr" rtl="0">
              <a:spcBef>
                <a:spcPts val="0"/>
              </a:spcBef>
              <a:spcAft>
                <a:spcPts val="0"/>
              </a:spcAft>
              <a:buNone/>
            </a:pPr>
            <a:r>
              <a:rPr lang="fr" sz="2046" b="1">
                <a:latin typeface="Calibri"/>
                <a:ea typeface="Calibri"/>
                <a:cs typeface="Calibri"/>
                <a:sym typeface="Calibri"/>
              </a:rPr>
              <a:t>ASA &gt; 2 : 19%</a:t>
            </a:r>
            <a:br>
              <a:rPr lang="fr" sz="2046" b="1">
                <a:latin typeface="Calibri"/>
                <a:ea typeface="Calibri"/>
                <a:cs typeface="Calibri"/>
                <a:sym typeface="Calibri"/>
              </a:rPr>
            </a:br>
            <a:r>
              <a:rPr lang="fr" sz="2046" b="1">
                <a:latin typeface="Calibri"/>
                <a:ea typeface="Calibri"/>
                <a:cs typeface="Calibri"/>
                <a:sym typeface="Calibri"/>
              </a:rPr>
              <a:t>Charlson médian : 0</a:t>
            </a:r>
            <a:endParaRPr sz="2046" b="1">
              <a:latin typeface="Calibri"/>
              <a:ea typeface="Calibri"/>
              <a:cs typeface="Calibri"/>
              <a:sym typeface="Calibri"/>
            </a:endParaRPr>
          </a:p>
        </p:txBody>
      </p:sp>
      <p:sp>
        <p:nvSpPr>
          <p:cNvPr id="468" name="Google Shape;468;p37"/>
          <p:cNvSpPr/>
          <p:nvPr/>
        </p:nvSpPr>
        <p:spPr>
          <a:xfrm>
            <a:off x="2113600" y="2197824"/>
            <a:ext cx="1648200" cy="916800"/>
          </a:xfrm>
          <a:prstGeom prst="roundRect">
            <a:avLst>
              <a:gd name="adj" fmla="val 16667"/>
            </a:avLst>
          </a:prstGeom>
          <a:solidFill>
            <a:srgbClr val="E5EEFF"/>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lvl="0" indent="0" algn="ctr" rtl="0">
              <a:spcBef>
                <a:spcPts val="0"/>
              </a:spcBef>
              <a:spcAft>
                <a:spcPts val="0"/>
              </a:spcAft>
              <a:buNone/>
            </a:pPr>
            <a:r>
              <a:rPr lang="fr" sz="2046" b="1">
                <a:latin typeface="Calibri"/>
                <a:ea typeface="Calibri"/>
                <a:cs typeface="Calibri"/>
                <a:sym typeface="Calibri"/>
              </a:rPr>
              <a:t>RCH dans 70% des cas</a:t>
            </a:r>
            <a:endParaRPr sz="2046">
              <a:latin typeface="Calibri"/>
              <a:ea typeface="Calibri"/>
              <a:cs typeface="Calibri"/>
              <a:sym typeface="Calibri"/>
            </a:endParaRPr>
          </a:p>
        </p:txBody>
      </p:sp>
      <p:sp>
        <p:nvSpPr>
          <p:cNvPr id="470" name="Google Shape;470;p37"/>
          <p:cNvSpPr/>
          <p:nvPr/>
        </p:nvSpPr>
        <p:spPr>
          <a:xfrm>
            <a:off x="158750" y="3268950"/>
            <a:ext cx="1781100" cy="8724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Présentation initiale</a:t>
            </a:r>
            <a:endParaRPr/>
          </a:p>
        </p:txBody>
      </p:sp>
      <p:sp>
        <p:nvSpPr>
          <p:cNvPr id="471" name="Google Shape;471;p37"/>
          <p:cNvSpPr/>
          <p:nvPr/>
        </p:nvSpPr>
        <p:spPr>
          <a:xfrm>
            <a:off x="2127125" y="3268950"/>
            <a:ext cx="3264000" cy="872400"/>
          </a:xfrm>
          <a:prstGeom prst="roundRect">
            <a:avLst>
              <a:gd name="adj" fmla="val 16667"/>
            </a:avLst>
          </a:prstGeom>
          <a:solidFill>
            <a:srgbClr val="F9E0EB"/>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lvl="0" indent="0" algn="ctr" rtl="0">
              <a:spcBef>
                <a:spcPts val="0"/>
              </a:spcBef>
              <a:spcAft>
                <a:spcPts val="0"/>
              </a:spcAft>
              <a:buNone/>
            </a:pPr>
            <a:r>
              <a:rPr lang="fr" sz="2046" b="1" dirty="0">
                <a:latin typeface="Calibri"/>
                <a:ea typeface="Calibri"/>
                <a:cs typeface="Calibri"/>
                <a:sym typeface="Calibri"/>
              </a:rPr>
              <a:t>Complication initiale : 16%</a:t>
            </a:r>
            <a:endParaRPr sz="2046" dirty="0">
              <a:latin typeface="Calibri"/>
              <a:ea typeface="Calibri"/>
              <a:cs typeface="Calibri"/>
              <a:sym typeface="Calibri"/>
            </a:endParaRPr>
          </a:p>
        </p:txBody>
      </p:sp>
      <p:sp>
        <p:nvSpPr>
          <p:cNvPr id="472" name="Google Shape;472;p37"/>
          <p:cNvSpPr/>
          <p:nvPr/>
        </p:nvSpPr>
        <p:spPr>
          <a:xfrm>
            <a:off x="2127125" y="4245475"/>
            <a:ext cx="2148900" cy="687300"/>
          </a:xfrm>
          <a:prstGeom prst="roundRect">
            <a:avLst>
              <a:gd name="adj" fmla="val 16667"/>
            </a:avLst>
          </a:prstGeom>
          <a:solidFill>
            <a:srgbClr val="FEEEF5"/>
          </a:solidFill>
          <a:ln w="1087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fr" sz="2046" dirty="0" err="1">
                <a:latin typeface="Calibri"/>
                <a:ea typeface="Calibri"/>
                <a:cs typeface="Calibri"/>
                <a:sym typeface="Calibri"/>
              </a:rPr>
              <a:t>Lichtiger</a:t>
            </a:r>
            <a:r>
              <a:rPr lang="fr" sz="2046" dirty="0">
                <a:latin typeface="Calibri"/>
                <a:ea typeface="Calibri"/>
                <a:cs typeface="Calibri"/>
                <a:sym typeface="Calibri"/>
              </a:rPr>
              <a:t> médian</a:t>
            </a:r>
            <a:endParaRPr sz="2046" dirty="0">
              <a:latin typeface="Calibri"/>
              <a:ea typeface="Calibri"/>
              <a:cs typeface="Calibri"/>
              <a:sym typeface="Calibri"/>
            </a:endParaRPr>
          </a:p>
          <a:p>
            <a:pPr marL="0" lvl="0" indent="0" algn="ctr" rtl="0">
              <a:spcBef>
                <a:spcPts val="0"/>
              </a:spcBef>
              <a:spcAft>
                <a:spcPts val="0"/>
              </a:spcAft>
              <a:buNone/>
            </a:pPr>
            <a:r>
              <a:rPr lang="fr" sz="2046" b="1" dirty="0">
                <a:latin typeface="Calibri"/>
                <a:ea typeface="Calibri"/>
                <a:cs typeface="Calibri"/>
                <a:sym typeface="Calibri"/>
              </a:rPr>
              <a:t>12</a:t>
            </a:r>
            <a:endParaRPr sz="2046" b="1" dirty="0">
              <a:latin typeface="Calibri"/>
              <a:ea typeface="Calibri"/>
              <a:cs typeface="Calibri"/>
              <a:sym typeface="Calibri"/>
            </a:endParaRPr>
          </a:p>
        </p:txBody>
      </p:sp>
      <p:sp>
        <p:nvSpPr>
          <p:cNvPr id="473" name="Google Shape;473;p37"/>
          <p:cNvSpPr/>
          <p:nvPr/>
        </p:nvSpPr>
        <p:spPr>
          <a:xfrm>
            <a:off x="4399209" y="4245475"/>
            <a:ext cx="1664400" cy="687300"/>
          </a:xfrm>
          <a:prstGeom prst="roundRect">
            <a:avLst>
              <a:gd name="adj" fmla="val 16667"/>
            </a:avLst>
          </a:prstGeom>
          <a:solidFill>
            <a:srgbClr val="FEEEF5"/>
          </a:solidFill>
          <a:ln w="1087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sz="2046" dirty="0">
                <a:latin typeface="Calibri"/>
                <a:ea typeface="Calibri"/>
                <a:cs typeface="Calibri"/>
                <a:sym typeface="Calibri"/>
              </a:rPr>
              <a:t>CRP &gt; 30mg/L</a:t>
            </a:r>
            <a:br>
              <a:rPr lang="fr" sz="2046" dirty="0">
                <a:latin typeface="Calibri"/>
                <a:ea typeface="Calibri"/>
                <a:cs typeface="Calibri"/>
                <a:sym typeface="Calibri"/>
              </a:rPr>
            </a:br>
            <a:r>
              <a:rPr lang="fr" sz="2046" b="1" dirty="0">
                <a:latin typeface="Calibri"/>
                <a:ea typeface="Calibri"/>
                <a:cs typeface="Calibri"/>
                <a:sym typeface="Calibri"/>
              </a:rPr>
              <a:t>82%</a:t>
            </a:r>
            <a:endParaRPr sz="2046" b="1" dirty="0">
              <a:latin typeface="Calibri"/>
              <a:ea typeface="Calibri"/>
              <a:cs typeface="Calibri"/>
              <a:sym typeface="Calibri"/>
            </a:endParaRPr>
          </a:p>
        </p:txBody>
      </p:sp>
      <p:sp>
        <p:nvSpPr>
          <p:cNvPr id="474" name="Google Shape;474;p37"/>
          <p:cNvSpPr/>
          <p:nvPr/>
        </p:nvSpPr>
        <p:spPr>
          <a:xfrm>
            <a:off x="6186725" y="4245475"/>
            <a:ext cx="2045100" cy="687300"/>
          </a:xfrm>
          <a:prstGeom prst="roundRect">
            <a:avLst>
              <a:gd name="adj" fmla="val 16667"/>
            </a:avLst>
          </a:prstGeom>
          <a:solidFill>
            <a:srgbClr val="FEEEF5"/>
          </a:solidFill>
          <a:ln w="1087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sz="2046" dirty="0">
                <a:latin typeface="Calibri"/>
                <a:ea typeface="Calibri"/>
                <a:cs typeface="Calibri"/>
                <a:sym typeface="Calibri"/>
              </a:rPr>
              <a:t>Albumine &lt; 35 g/L</a:t>
            </a:r>
            <a:br>
              <a:rPr lang="fr" sz="2046" dirty="0">
                <a:latin typeface="Calibri"/>
                <a:ea typeface="Calibri"/>
                <a:cs typeface="Calibri"/>
                <a:sym typeface="Calibri"/>
              </a:rPr>
            </a:br>
            <a:r>
              <a:rPr lang="fr" sz="2046" b="1" dirty="0">
                <a:latin typeface="Calibri"/>
                <a:ea typeface="Calibri"/>
                <a:cs typeface="Calibri"/>
                <a:sym typeface="Calibri"/>
              </a:rPr>
              <a:t>72%</a:t>
            </a:r>
            <a:endParaRPr sz="2046" b="1" dirty="0">
              <a:latin typeface="Calibri"/>
              <a:ea typeface="Calibri"/>
              <a:cs typeface="Calibri"/>
              <a:sym typeface="Calibri"/>
            </a:endParaRPr>
          </a:p>
        </p:txBody>
      </p:sp>
      <p:graphicFrame>
        <p:nvGraphicFramePr>
          <p:cNvPr id="475" name="Google Shape;475;p37"/>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dirty="0">
                          <a:solidFill>
                            <a:srgbClr val="B7B7B7"/>
                          </a:solidFill>
                          <a:latin typeface="Calibri"/>
                          <a:ea typeface="Calibri"/>
                          <a:cs typeface="Calibri"/>
                          <a:sym typeface="Calibri"/>
                        </a:rPr>
                        <a:t>Définition</a:t>
                      </a:r>
                      <a:endParaRPr sz="1700" dirty="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dirty="0">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476" name="Google Shape;476;p37"/>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4" name="Google Shape;447;p36">
            <a:extLst>
              <a:ext uri="{FF2B5EF4-FFF2-40B4-BE49-F238E27FC236}">
                <a16:creationId xmlns:a16="http://schemas.microsoft.com/office/drawing/2014/main" id="{AC9EB914-33A6-6141-75A4-28DD2FB4400A}"/>
              </a:ext>
            </a:extLst>
          </p:cNvPr>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solidFill>
                  <a:schemeClr val="dk1"/>
                </a:solidFill>
                <a:latin typeface="Calibri"/>
                <a:ea typeface="Calibri"/>
                <a:cs typeface="Calibri"/>
                <a:sym typeface="Calibri"/>
              </a:rPr>
              <a:t>Caractéristiques des patients</a:t>
            </a:r>
            <a:endParaRPr sz="1800" b="1" dirty="0">
              <a:latin typeface="Calibri"/>
              <a:ea typeface="Calibri"/>
              <a:cs typeface="Calibri"/>
              <a:sym typeface="Calibri"/>
            </a:endParaRPr>
          </a:p>
        </p:txBody>
      </p:sp>
      <p:sp>
        <p:nvSpPr>
          <p:cNvPr id="5" name="Google Shape;454;p36">
            <a:extLst>
              <a:ext uri="{FF2B5EF4-FFF2-40B4-BE49-F238E27FC236}">
                <a16:creationId xmlns:a16="http://schemas.microsoft.com/office/drawing/2014/main" id="{1FF2B07F-7FE5-24C6-C5D9-E465A7ACF430}"/>
              </a:ext>
            </a:extLst>
          </p:cNvPr>
          <p:cNvSpPr/>
          <p:nvPr/>
        </p:nvSpPr>
        <p:spPr>
          <a:xfrm>
            <a:off x="3948750" y="2197824"/>
            <a:ext cx="2200590" cy="916800"/>
          </a:xfrm>
          <a:prstGeom prst="roundRect">
            <a:avLst>
              <a:gd name="adj" fmla="val 16667"/>
            </a:avLst>
          </a:prstGeom>
          <a:solidFill>
            <a:srgbClr val="E5EEFF"/>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marR="0" lvl="0" indent="-179999" algn="ctr" rtl="0">
              <a:spcBef>
                <a:spcPts val="0"/>
              </a:spcBef>
              <a:spcAft>
                <a:spcPts val="0"/>
              </a:spcAft>
              <a:buNone/>
            </a:pPr>
            <a:r>
              <a:rPr lang="fr" sz="2046" dirty="0">
                <a:latin typeface="Calibri"/>
                <a:ea typeface="Calibri"/>
                <a:cs typeface="Calibri"/>
                <a:sym typeface="Calibri"/>
              </a:rPr>
              <a:t>Appendicectomie</a:t>
            </a:r>
            <a:br>
              <a:rPr lang="fr" sz="2046" dirty="0">
                <a:latin typeface="Calibri"/>
                <a:ea typeface="Calibri"/>
                <a:cs typeface="Calibri"/>
                <a:sym typeface="Calibri"/>
              </a:rPr>
            </a:br>
            <a:r>
              <a:rPr lang="fr" sz="2046" b="1" dirty="0">
                <a:latin typeface="Calibri"/>
                <a:ea typeface="Calibri"/>
                <a:cs typeface="Calibri"/>
                <a:sym typeface="Calibri"/>
              </a:rPr>
              <a:t>5%</a:t>
            </a:r>
            <a:endParaRPr sz="2046" b="1" dirty="0">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38"/>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482" name="Google Shape;482;p38"/>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Traitements de la colite aiguë grave dans la série</a:t>
            </a:r>
            <a:endParaRPr sz="1800" b="1" dirty="0">
              <a:solidFill>
                <a:srgbClr val="000000"/>
              </a:solidFill>
              <a:latin typeface="Calibri"/>
              <a:ea typeface="Calibri"/>
              <a:cs typeface="Calibri"/>
              <a:sym typeface="Calibri"/>
            </a:endParaRPr>
          </a:p>
        </p:txBody>
      </p:sp>
      <p:sp>
        <p:nvSpPr>
          <p:cNvPr id="483" name="Google Shape;483;p38"/>
          <p:cNvSpPr txBox="1"/>
          <p:nvPr/>
        </p:nvSpPr>
        <p:spPr>
          <a:xfrm>
            <a:off x="158750" y="987175"/>
            <a:ext cx="8941800" cy="39453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800">
              <a:solidFill>
                <a:schemeClr val="dk1"/>
              </a:solidFill>
              <a:latin typeface="Calibri"/>
              <a:ea typeface="Calibri"/>
              <a:cs typeface="Calibri"/>
              <a:sym typeface="Calibri"/>
            </a:endParaRPr>
          </a:p>
        </p:txBody>
      </p:sp>
      <p:pic>
        <p:nvPicPr>
          <p:cNvPr id="484" name="Google Shape;484;p38"/>
          <p:cNvPicPr preferRelativeResize="0"/>
          <p:nvPr/>
        </p:nvPicPr>
        <p:blipFill rotWithShape="1">
          <a:blip r:embed="rId3">
            <a:alphaModFix/>
          </a:blip>
          <a:srcRect r="12686"/>
          <a:stretch/>
        </p:blipFill>
        <p:spPr>
          <a:xfrm>
            <a:off x="701525" y="1028150"/>
            <a:ext cx="6781000" cy="4066501"/>
          </a:xfrm>
          <a:prstGeom prst="rect">
            <a:avLst/>
          </a:prstGeom>
          <a:noFill/>
          <a:ln>
            <a:noFill/>
          </a:ln>
        </p:spPr>
      </p:pic>
      <p:sp>
        <p:nvSpPr>
          <p:cNvPr id="485" name="Google Shape;485;p38"/>
          <p:cNvSpPr txBox="1"/>
          <p:nvPr/>
        </p:nvSpPr>
        <p:spPr>
          <a:xfrm>
            <a:off x="1110600" y="3887075"/>
            <a:ext cx="1227000" cy="365100"/>
          </a:xfrm>
          <a:prstGeom prst="rect">
            <a:avLst/>
          </a:prstGeom>
          <a:solidFill>
            <a:srgbClr val="FFFFFF"/>
          </a:solidFill>
          <a:ln w="9525" cap="flat" cmpd="sng">
            <a:solidFill>
              <a:srgbClr val="8B5CF6"/>
            </a:solidFill>
            <a:prstDash val="solid"/>
            <a:round/>
            <a:headEnd type="none" w="sm" len="sm"/>
            <a:tailEnd type="none" w="sm" len="sm"/>
          </a:ln>
        </p:spPr>
        <p:txBody>
          <a:bodyPr spcFirstLastPara="1" wrap="square" lIns="36000" tIns="36000" rIns="36000" bIns="36000" anchor="t" anchorCtr="0">
            <a:spAutoFit/>
          </a:bodyPr>
          <a:lstStyle/>
          <a:p>
            <a:pPr marL="0" lvl="0" indent="0" algn="ctr" rtl="0">
              <a:spcBef>
                <a:spcPts val="0"/>
              </a:spcBef>
              <a:spcAft>
                <a:spcPts val="0"/>
              </a:spcAft>
              <a:buNone/>
            </a:pPr>
            <a:r>
              <a:rPr lang="fr" sz="1900" b="1">
                <a:solidFill>
                  <a:srgbClr val="8B5CF6"/>
                </a:solidFill>
                <a:latin typeface="Calibri"/>
                <a:ea typeface="Calibri"/>
                <a:cs typeface="Calibri"/>
                <a:sym typeface="Calibri"/>
              </a:rPr>
              <a:t>Corticoïdes</a:t>
            </a:r>
            <a:endParaRPr sz="1900" b="1">
              <a:solidFill>
                <a:srgbClr val="8B5CF6"/>
              </a:solidFill>
              <a:latin typeface="Calibri"/>
              <a:ea typeface="Calibri"/>
              <a:cs typeface="Calibri"/>
              <a:sym typeface="Calibri"/>
            </a:endParaRPr>
          </a:p>
        </p:txBody>
      </p:sp>
      <p:sp>
        <p:nvSpPr>
          <p:cNvPr id="486" name="Google Shape;486;p38"/>
          <p:cNvSpPr txBox="1"/>
          <p:nvPr/>
        </p:nvSpPr>
        <p:spPr>
          <a:xfrm>
            <a:off x="2457752" y="3887075"/>
            <a:ext cx="1148700" cy="365100"/>
          </a:xfrm>
          <a:prstGeom prst="rect">
            <a:avLst/>
          </a:prstGeom>
          <a:solidFill>
            <a:srgbClr val="FFFFFF"/>
          </a:solidFill>
          <a:ln w="9525" cap="flat" cmpd="sng">
            <a:solidFill>
              <a:srgbClr val="EF4444"/>
            </a:solidFill>
            <a:prstDash val="solid"/>
            <a:round/>
            <a:headEnd type="none" w="sm" len="sm"/>
            <a:tailEnd type="none" w="sm" len="sm"/>
          </a:ln>
        </p:spPr>
        <p:txBody>
          <a:bodyPr spcFirstLastPara="1" wrap="square" lIns="36000" tIns="36000" rIns="36000" bIns="36000" anchor="t" anchorCtr="0">
            <a:spAutoFit/>
          </a:bodyPr>
          <a:lstStyle/>
          <a:p>
            <a:pPr marL="0" lvl="0" indent="0" algn="ctr" rtl="0">
              <a:spcBef>
                <a:spcPts val="0"/>
              </a:spcBef>
              <a:spcAft>
                <a:spcPts val="0"/>
              </a:spcAft>
              <a:buNone/>
            </a:pPr>
            <a:r>
              <a:rPr lang="fr" sz="1900" b="1">
                <a:solidFill>
                  <a:srgbClr val="EF4444"/>
                </a:solidFill>
                <a:latin typeface="Calibri"/>
                <a:ea typeface="Calibri"/>
                <a:cs typeface="Calibri"/>
                <a:sym typeface="Calibri"/>
              </a:rPr>
              <a:t>Infliximab</a:t>
            </a:r>
            <a:endParaRPr sz="1900" b="1">
              <a:solidFill>
                <a:srgbClr val="EF4444"/>
              </a:solidFill>
              <a:latin typeface="Calibri"/>
              <a:ea typeface="Calibri"/>
              <a:cs typeface="Calibri"/>
              <a:sym typeface="Calibri"/>
            </a:endParaRPr>
          </a:p>
        </p:txBody>
      </p:sp>
      <p:sp>
        <p:nvSpPr>
          <p:cNvPr id="487" name="Google Shape;487;p38"/>
          <p:cNvSpPr txBox="1"/>
          <p:nvPr/>
        </p:nvSpPr>
        <p:spPr>
          <a:xfrm>
            <a:off x="3726600" y="3887075"/>
            <a:ext cx="1148700" cy="365100"/>
          </a:xfrm>
          <a:prstGeom prst="rect">
            <a:avLst/>
          </a:prstGeom>
          <a:solidFill>
            <a:srgbClr val="FFFFFF"/>
          </a:solidFill>
          <a:ln w="9525" cap="flat" cmpd="sng">
            <a:solidFill>
              <a:srgbClr val="F59E0C"/>
            </a:solidFill>
            <a:prstDash val="solid"/>
            <a:round/>
            <a:headEnd type="none" w="sm" len="sm"/>
            <a:tailEnd type="none" w="sm" len="sm"/>
          </a:ln>
        </p:spPr>
        <p:txBody>
          <a:bodyPr spcFirstLastPara="1" wrap="square" lIns="36000" tIns="36000" rIns="36000" bIns="36000" anchor="t" anchorCtr="0">
            <a:spAutoFit/>
          </a:bodyPr>
          <a:lstStyle/>
          <a:p>
            <a:pPr marL="0" lvl="0" indent="0" algn="ctr" rtl="0">
              <a:spcBef>
                <a:spcPts val="0"/>
              </a:spcBef>
              <a:spcAft>
                <a:spcPts val="0"/>
              </a:spcAft>
              <a:buNone/>
            </a:pPr>
            <a:r>
              <a:rPr lang="fr" sz="1900" b="1">
                <a:solidFill>
                  <a:srgbClr val="F59E0C"/>
                </a:solidFill>
                <a:latin typeface="Calibri"/>
                <a:ea typeface="Calibri"/>
                <a:cs typeface="Calibri"/>
                <a:sym typeface="Calibri"/>
              </a:rPr>
              <a:t>Chirurgie</a:t>
            </a:r>
            <a:endParaRPr sz="1900" b="1">
              <a:solidFill>
                <a:srgbClr val="F59E0C"/>
              </a:solidFill>
              <a:latin typeface="Calibri"/>
              <a:ea typeface="Calibri"/>
              <a:cs typeface="Calibri"/>
              <a:sym typeface="Calibri"/>
            </a:endParaRPr>
          </a:p>
        </p:txBody>
      </p:sp>
      <p:sp>
        <p:nvSpPr>
          <p:cNvPr id="488" name="Google Shape;488;p38"/>
          <p:cNvSpPr/>
          <p:nvPr/>
        </p:nvSpPr>
        <p:spPr>
          <a:xfrm>
            <a:off x="1110600" y="4689175"/>
            <a:ext cx="1148700" cy="243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a:latin typeface="Calibri"/>
                <a:ea typeface="Calibri"/>
                <a:cs typeface="Calibri"/>
                <a:sym typeface="Calibri"/>
              </a:rPr>
              <a:t>1ère ligne</a:t>
            </a:r>
            <a:endParaRPr sz="1600">
              <a:latin typeface="Calibri"/>
              <a:ea typeface="Calibri"/>
              <a:cs typeface="Calibri"/>
              <a:sym typeface="Calibri"/>
            </a:endParaRPr>
          </a:p>
        </p:txBody>
      </p:sp>
      <p:sp>
        <p:nvSpPr>
          <p:cNvPr id="489" name="Google Shape;489;p38"/>
          <p:cNvSpPr/>
          <p:nvPr/>
        </p:nvSpPr>
        <p:spPr>
          <a:xfrm>
            <a:off x="2457750" y="4689175"/>
            <a:ext cx="1101900" cy="243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marR="0" lvl="0" indent="0" algn="ctr" rtl="0">
              <a:spcBef>
                <a:spcPts val="0"/>
              </a:spcBef>
              <a:spcAft>
                <a:spcPts val="0"/>
              </a:spcAft>
              <a:buNone/>
            </a:pPr>
            <a:r>
              <a:rPr lang="fr" sz="1600" dirty="0">
                <a:latin typeface="Calibri"/>
                <a:ea typeface="Calibri"/>
                <a:cs typeface="Calibri"/>
                <a:sym typeface="Calibri"/>
              </a:rPr>
              <a:t>2ème ligne</a:t>
            </a:r>
            <a:endParaRPr sz="1600" dirty="0">
              <a:latin typeface="Calibri"/>
              <a:ea typeface="Calibri"/>
              <a:cs typeface="Calibri"/>
              <a:sym typeface="Calibri"/>
            </a:endParaRPr>
          </a:p>
        </p:txBody>
      </p:sp>
      <p:sp>
        <p:nvSpPr>
          <p:cNvPr id="490" name="Google Shape;490;p38"/>
          <p:cNvSpPr/>
          <p:nvPr/>
        </p:nvSpPr>
        <p:spPr>
          <a:xfrm>
            <a:off x="3764850" y="4689175"/>
            <a:ext cx="966000" cy="243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sz="1600" dirty="0">
                <a:latin typeface="Calibri"/>
                <a:ea typeface="Calibri"/>
                <a:cs typeface="Calibri"/>
                <a:sym typeface="Calibri"/>
              </a:rPr>
              <a:t>3ème ligne</a:t>
            </a:r>
            <a:endParaRPr sz="1600" dirty="0">
              <a:latin typeface="Calibri"/>
              <a:ea typeface="Calibri"/>
              <a:cs typeface="Calibri"/>
              <a:sym typeface="Calibri"/>
            </a:endParaRPr>
          </a:p>
        </p:txBody>
      </p:sp>
      <p:sp>
        <p:nvSpPr>
          <p:cNvPr id="491" name="Google Shape;491;p38"/>
          <p:cNvSpPr/>
          <p:nvPr/>
        </p:nvSpPr>
        <p:spPr>
          <a:xfrm>
            <a:off x="4980625" y="4689175"/>
            <a:ext cx="966000" cy="243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sz="1600" dirty="0">
                <a:latin typeface="Calibri"/>
                <a:ea typeface="Calibri"/>
                <a:cs typeface="Calibri"/>
                <a:sym typeface="Calibri"/>
              </a:rPr>
              <a:t>4ème ligne</a:t>
            </a:r>
            <a:endParaRPr sz="1600" dirty="0">
              <a:latin typeface="Calibri"/>
              <a:ea typeface="Calibri"/>
              <a:cs typeface="Calibri"/>
              <a:sym typeface="Calibri"/>
            </a:endParaRPr>
          </a:p>
        </p:txBody>
      </p:sp>
      <p:sp>
        <p:nvSpPr>
          <p:cNvPr id="492" name="Google Shape;492;p38"/>
          <p:cNvSpPr/>
          <p:nvPr/>
        </p:nvSpPr>
        <p:spPr>
          <a:xfrm>
            <a:off x="6262475" y="4689175"/>
            <a:ext cx="966000" cy="243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sz="1600" dirty="0">
                <a:latin typeface="Calibri"/>
                <a:ea typeface="Calibri"/>
                <a:cs typeface="Calibri"/>
                <a:sym typeface="Calibri"/>
              </a:rPr>
              <a:t>5ème ligne</a:t>
            </a:r>
            <a:endParaRPr sz="1600" dirty="0">
              <a:latin typeface="Calibri"/>
              <a:ea typeface="Calibri"/>
              <a:cs typeface="Calibri"/>
              <a:sym typeface="Calibri"/>
            </a:endParaRPr>
          </a:p>
        </p:txBody>
      </p:sp>
      <p:pic>
        <p:nvPicPr>
          <p:cNvPr id="493" name="Google Shape;493;p38"/>
          <p:cNvPicPr preferRelativeResize="0"/>
          <p:nvPr/>
        </p:nvPicPr>
        <p:blipFill>
          <a:blip r:embed="rId4">
            <a:alphaModFix/>
          </a:blip>
          <a:stretch>
            <a:fillRect/>
          </a:stretch>
        </p:blipFill>
        <p:spPr>
          <a:xfrm>
            <a:off x="6578675" y="1563940"/>
            <a:ext cx="1227075" cy="1779925"/>
          </a:xfrm>
          <a:prstGeom prst="rect">
            <a:avLst/>
          </a:prstGeom>
          <a:noFill/>
          <a:ln>
            <a:noFill/>
          </a:ln>
        </p:spPr>
      </p:pic>
      <p:sp>
        <p:nvSpPr>
          <p:cNvPr id="494" name="Google Shape;494;p38"/>
          <p:cNvSpPr/>
          <p:nvPr/>
        </p:nvSpPr>
        <p:spPr>
          <a:xfrm>
            <a:off x="1587600" y="2024850"/>
            <a:ext cx="241200" cy="303600"/>
          </a:xfrm>
          <a:prstGeom prst="rect">
            <a:avLst/>
          </a:prstGeom>
          <a:solidFill>
            <a:srgbClr val="8B5C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5" name="Google Shape;495;p38"/>
          <p:cNvSpPr/>
          <p:nvPr/>
        </p:nvSpPr>
        <p:spPr>
          <a:xfrm>
            <a:off x="1641150" y="1529025"/>
            <a:ext cx="241200" cy="145500"/>
          </a:xfrm>
          <a:prstGeom prst="rect">
            <a:avLst/>
          </a:prstGeom>
          <a:solidFill>
            <a:srgbClr val="F59E0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6" name="Google Shape;496;p38"/>
          <p:cNvSpPr/>
          <p:nvPr/>
        </p:nvSpPr>
        <p:spPr>
          <a:xfrm>
            <a:off x="4145421" y="3692425"/>
            <a:ext cx="241200" cy="145500"/>
          </a:xfrm>
          <a:prstGeom prst="rect">
            <a:avLst/>
          </a:prstGeom>
          <a:solidFill>
            <a:srgbClr val="F59E0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7" name="Google Shape;497;p38"/>
          <p:cNvSpPr/>
          <p:nvPr/>
        </p:nvSpPr>
        <p:spPr>
          <a:xfrm>
            <a:off x="5408650" y="4345175"/>
            <a:ext cx="241200" cy="145500"/>
          </a:xfrm>
          <a:prstGeom prst="rect">
            <a:avLst/>
          </a:prstGeom>
          <a:solidFill>
            <a:srgbClr val="F59E0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8" name="Google Shape;498;p38"/>
          <p:cNvSpPr/>
          <p:nvPr/>
        </p:nvSpPr>
        <p:spPr>
          <a:xfrm>
            <a:off x="6578675" y="4434200"/>
            <a:ext cx="333600" cy="145500"/>
          </a:xfrm>
          <a:prstGeom prst="rect">
            <a:avLst/>
          </a:prstGeom>
          <a:solidFill>
            <a:srgbClr val="F59E0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9" name="Google Shape;499;p38"/>
          <p:cNvSpPr/>
          <p:nvPr/>
        </p:nvSpPr>
        <p:spPr>
          <a:xfrm>
            <a:off x="1461450" y="3146475"/>
            <a:ext cx="600600" cy="303600"/>
          </a:xfrm>
          <a:prstGeom prst="rect">
            <a:avLst/>
          </a:prstGeom>
          <a:solidFill>
            <a:srgbClr val="D9D2E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dirty="0">
                <a:latin typeface="Calibri"/>
                <a:ea typeface="Calibri"/>
                <a:cs typeface="Calibri"/>
                <a:sym typeface="Calibri"/>
              </a:rPr>
              <a:t>83%</a:t>
            </a:r>
            <a:endParaRPr sz="1800" b="1" dirty="0">
              <a:latin typeface="Calibri"/>
              <a:ea typeface="Calibri"/>
              <a:cs typeface="Calibri"/>
              <a:sym typeface="Calibri"/>
            </a:endParaRPr>
          </a:p>
        </p:txBody>
      </p:sp>
      <p:sp>
        <p:nvSpPr>
          <p:cNvPr id="500" name="Google Shape;500;p38"/>
          <p:cNvSpPr/>
          <p:nvPr/>
        </p:nvSpPr>
        <p:spPr>
          <a:xfrm>
            <a:off x="1641150" y="1826350"/>
            <a:ext cx="241200" cy="75600"/>
          </a:xfrm>
          <a:prstGeom prst="rect">
            <a:avLst/>
          </a:prstGeom>
          <a:solidFill>
            <a:srgbClr val="EF44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1" name="Google Shape;501;p38"/>
          <p:cNvSpPr/>
          <p:nvPr/>
        </p:nvSpPr>
        <p:spPr>
          <a:xfrm>
            <a:off x="2732275" y="3515625"/>
            <a:ext cx="600600" cy="243300"/>
          </a:xfrm>
          <a:prstGeom prst="rect">
            <a:avLst/>
          </a:prstGeom>
          <a:solidFill>
            <a:srgbClr val="F4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latin typeface="Calibri"/>
                <a:ea typeface="Calibri"/>
                <a:cs typeface="Calibri"/>
                <a:sym typeface="Calibri"/>
              </a:rPr>
              <a:t>59%</a:t>
            </a:r>
            <a:endParaRPr sz="1800" b="1">
              <a:latin typeface="Calibri"/>
              <a:ea typeface="Calibri"/>
              <a:cs typeface="Calibri"/>
              <a:sym typeface="Calibri"/>
            </a:endParaRPr>
          </a:p>
        </p:txBody>
      </p:sp>
      <p:sp>
        <p:nvSpPr>
          <p:cNvPr id="502" name="Google Shape;502;p38"/>
          <p:cNvSpPr/>
          <p:nvPr/>
        </p:nvSpPr>
        <p:spPr>
          <a:xfrm>
            <a:off x="2681275" y="2342075"/>
            <a:ext cx="702600" cy="243300"/>
          </a:xfrm>
          <a:prstGeom prst="rect">
            <a:avLst/>
          </a:prstGeom>
          <a:solidFill>
            <a:srgbClr val="FCE5C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latin typeface="Calibri"/>
                <a:ea typeface="Calibri"/>
                <a:cs typeface="Calibri"/>
                <a:sym typeface="Calibri"/>
              </a:rPr>
              <a:t>25%</a:t>
            </a:r>
            <a:endParaRPr sz="1800" b="1">
              <a:latin typeface="Calibri"/>
              <a:ea typeface="Calibri"/>
              <a:cs typeface="Calibri"/>
              <a:sym typeface="Calibri"/>
            </a:endParaRPr>
          </a:p>
        </p:txBody>
      </p:sp>
      <p:sp>
        <p:nvSpPr>
          <p:cNvPr id="503" name="Google Shape;503;p38"/>
          <p:cNvSpPr/>
          <p:nvPr/>
        </p:nvSpPr>
        <p:spPr>
          <a:xfrm>
            <a:off x="1410450" y="1460150"/>
            <a:ext cx="702600" cy="243300"/>
          </a:xfrm>
          <a:prstGeom prst="rect">
            <a:avLst/>
          </a:prstGeom>
          <a:solidFill>
            <a:srgbClr val="FCE5C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dirty="0">
                <a:latin typeface="Calibri"/>
                <a:ea typeface="Calibri"/>
                <a:cs typeface="Calibri"/>
                <a:sym typeface="Calibri"/>
              </a:rPr>
              <a:t>16%</a:t>
            </a:r>
            <a:endParaRPr sz="1800" b="1" dirty="0">
              <a:latin typeface="Calibri"/>
              <a:ea typeface="Calibri"/>
              <a:cs typeface="Calibri"/>
              <a:sym typeface="Calibri"/>
            </a:endParaRPr>
          </a:p>
        </p:txBody>
      </p:sp>
      <p:sp>
        <p:nvSpPr>
          <p:cNvPr id="504" name="Google Shape;504;p38"/>
          <p:cNvSpPr txBox="1"/>
          <p:nvPr/>
        </p:nvSpPr>
        <p:spPr>
          <a:xfrm>
            <a:off x="2457750" y="1044713"/>
            <a:ext cx="5234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b="1" i="1">
                <a:solidFill>
                  <a:srgbClr val="0000FF"/>
                </a:solidFill>
              </a:rPr>
              <a:t>Lignes de traitements successives</a:t>
            </a:r>
            <a:endParaRPr sz="1800" b="1" i="1">
              <a:solidFill>
                <a:srgbClr val="0000FF"/>
              </a:solidFill>
            </a:endParaRPr>
          </a:p>
        </p:txBody>
      </p:sp>
      <p:sp>
        <p:nvSpPr>
          <p:cNvPr id="505" name="Google Shape;505;p38"/>
          <p:cNvSpPr/>
          <p:nvPr/>
        </p:nvSpPr>
        <p:spPr>
          <a:xfrm>
            <a:off x="4000675" y="3515625"/>
            <a:ext cx="600600" cy="243300"/>
          </a:xfrm>
          <a:prstGeom prst="rect">
            <a:avLst/>
          </a:prstGeom>
          <a:solidFill>
            <a:srgbClr val="FCE5C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latin typeface="Calibri"/>
                <a:ea typeface="Calibri"/>
                <a:cs typeface="Calibri"/>
                <a:sym typeface="Calibri"/>
              </a:rPr>
              <a:t>66%</a:t>
            </a:r>
            <a:endParaRPr sz="1800" b="1">
              <a:latin typeface="Calibri"/>
              <a:ea typeface="Calibri"/>
              <a:cs typeface="Calibri"/>
              <a:sym typeface="Calibri"/>
            </a:endParaRPr>
          </a:p>
        </p:txBody>
      </p:sp>
      <p:sp>
        <p:nvSpPr>
          <p:cNvPr id="506" name="Google Shape;506;p38"/>
          <p:cNvSpPr/>
          <p:nvPr/>
        </p:nvSpPr>
        <p:spPr>
          <a:xfrm>
            <a:off x="5228565" y="4296275"/>
            <a:ext cx="600600" cy="243300"/>
          </a:xfrm>
          <a:prstGeom prst="rect">
            <a:avLst/>
          </a:prstGeom>
          <a:solidFill>
            <a:srgbClr val="FCE5C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latin typeface="Calibri"/>
                <a:ea typeface="Calibri"/>
                <a:cs typeface="Calibri"/>
                <a:sym typeface="Calibri"/>
              </a:rPr>
              <a:t>63%</a:t>
            </a:r>
            <a:endParaRPr sz="1800" b="1">
              <a:latin typeface="Calibri"/>
              <a:ea typeface="Calibri"/>
              <a:cs typeface="Calibri"/>
              <a:sym typeface="Calibri"/>
            </a:endParaRPr>
          </a:p>
        </p:txBody>
      </p:sp>
      <p:graphicFrame>
        <p:nvGraphicFramePr>
          <p:cNvPr id="507" name="Google Shape;507;p38"/>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508" name="Google Shape;508;p38"/>
          <p:cNvPicPr preferRelativeResize="0"/>
          <p:nvPr/>
        </p:nvPicPr>
        <p:blipFill>
          <a:blip r:embed="rId5">
            <a:alphaModFix/>
          </a:blip>
          <a:stretch>
            <a:fillRect/>
          </a:stretch>
        </p:blipFill>
        <p:spPr>
          <a:xfrm>
            <a:off x="7608675" y="0"/>
            <a:ext cx="1535326" cy="5910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39"/>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514" name="Google Shape;514;p39"/>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Chirurgie de la colite aiguë grave dans la série</a:t>
            </a:r>
            <a:endParaRPr sz="1800" b="1" dirty="0">
              <a:solidFill>
                <a:srgbClr val="000000"/>
              </a:solidFill>
              <a:latin typeface="Calibri"/>
              <a:ea typeface="Calibri"/>
              <a:cs typeface="Calibri"/>
              <a:sym typeface="Calibri"/>
            </a:endParaRPr>
          </a:p>
        </p:txBody>
      </p:sp>
      <p:grpSp>
        <p:nvGrpSpPr>
          <p:cNvPr id="515" name="Google Shape;515;p39"/>
          <p:cNvGrpSpPr/>
          <p:nvPr/>
        </p:nvGrpSpPr>
        <p:grpSpPr>
          <a:xfrm>
            <a:off x="345386" y="1086272"/>
            <a:ext cx="1263068" cy="1022959"/>
            <a:chOff x="1973975" y="1195175"/>
            <a:chExt cx="986541" cy="798999"/>
          </a:xfrm>
        </p:grpSpPr>
        <p:pic>
          <p:nvPicPr>
            <p:cNvPr id="516" name="Google Shape;516;p39"/>
            <p:cNvPicPr preferRelativeResize="0"/>
            <p:nvPr/>
          </p:nvPicPr>
          <p:blipFill rotWithShape="1">
            <a:blip r:embed="rId3">
              <a:alphaModFix/>
            </a:blip>
            <a:srcRect b="19008"/>
            <a:stretch/>
          </p:blipFill>
          <p:spPr>
            <a:xfrm>
              <a:off x="1973975" y="1195175"/>
              <a:ext cx="986541" cy="798999"/>
            </a:xfrm>
            <a:prstGeom prst="rect">
              <a:avLst/>
            </a:prstGeom>
            <a:noFill/>
            <a:ln>
              <a:noFill/>
            </a:ln>
          </p:spPr>
        </p:pic>
        <p:cxnSp>
          <p:nvCxnSpPr>
            <p:cNvPr id="517" name="Google Shape;517;p39"/>
            <p:cNvCxnSpPr/>
            <p:nvPr/>
          </p:nvCxnSpPr>
          <p:spPr>
            <a:xfrm rot="600111">
              <a:off x="2446050" y="1599720"/>
              <a:ext cx="162368" cy="272652"/>
            </a:xfrm>
            <a:prstGeom prst="straightConnector1">
              <a:avLst/>
            </a:prstGeom>
            <a:noFill/>
            <a:ln w="12200" cap="flat" cmpd="sng">
              <a:solidFill>
                <a:schemeClr val="dk1"/>
              </a:solidFill>
              <a:prstDash val="solid"/>
              <a:round/>
              <a:headEnd type="none" w="med" len="med"/>
              <a:tailEnd type="triangle" w="med" len="med"/>
            </a:ln>
          </p:spPr>
        </p:cxnSp>
        <p:cxnSp>
          <p:nvCxnSpPr>
            <p:cNvPr id="518" name="Google Shape;518;p39"/>
            <p:cNvCxnSpPr/>
            <p:nvPr/>
          </p:nvCxnSpPr>
          <p:spPr>
            <a:xfrm rot="-10198572">
              <a:off x="2448392" y="1581016"/>
              <a:ext cx="125821" cy="208091"/>
            </a:xfrm>
            <a:prstGeom prst="straightConnector1">
              <a:avLst/>
            </a:prstGeom>
            <a:noFill/>
            <a:ln w="12200" cap="flat" cmpd="sng">
              <a:solidFill>
                <a:schemeClr val="dk1"/>
              </a:solidFill>
              <a:prstDash val="solid"/>
              <a:round/>
              <a:headEnd type="none" w="med" len="med"/>
              <a:tailEnd type="triangle" w="med" len="med"/>
            </a:ln>
          </p:spPr>
        </p:cxnSp>
        <p:cxnSp>
          <p:nvCxnSpPr>
            <p:cNvPr id="519" name="Google Shape;519;p39"/>
            <p:cNvCxnSpPr/>
            <p:nvPr/>
          </p:nvCxnSpPr>
          <p:spPr>
            <a:xfrm rot="782059">
              <a:off x="2223183" y="1493413"/>
              <a:ext cx="162281" cy="272755"/>
            </a:xfrm>
            <a:prstGeom prst="straightConnector1">
              <a:avLst/>
            </a:prstGeom>
            <a:noFill/>
            <a:ln w="12200" cap="flat" cmpd="sng">
              <a:solidFill>
                <a:schemeClr val="dk1"/>
              </a:solidFill>
              <a:prstDash val="solid"/>
              <a:round/>
              <a:headEnd type="none" w="med" len="med"/>
              <a:tailEnd type="triangle" w="med" len="med"/>
            </a:ln>
          </p:spPr>
        </p:cxnSp>
        <p:cxnSp>
          <p:nvCxnSpPr>
            <p:cNvPr id="520" name="Google Shape;520;p39"/>
            <p:cNvCxnSpPr/>
            <p:nvPr/>
          </p:nvCxnSpPr>
          <p:spPr>
            <a:xfrm rot="-10021554">
              <a:off x="2228288" y="1473888"/>
              <a:ext cx="125607" cy="208130"/>
            </a:xfrm>
            <a:prstGeom prst="straightConnector1">
              <a:avLst/>
            </a:prstGeom>
            <a:noFill/>
            <a:ln w="12200" cap="flat" cmpd="sng">
              <a:solidFill>
                <a:schemeClr val="dk1"/>
              </a:solidFill>
              <a:prstDash val="solid"/>
              <a:round/>
              <a:headEnd type="none" w="med" len="med"/>
              <a:tailEnd type="triangle" w="med" len="med"/>
            </a:ln>
          </p:spPr>
        </p:cxnSp>
      </p:grpSp>
      <p:sp>
        <p:nvSpPr>
          <p:cNvPr id="521" name="Google Shape;521;p39"/>
          <p:cNvSpPr/>
          <p:nvPr/>
        </p:nvSpPr>
        <p:spPr>
          <a:xfrm>
            <a:off x="1527850" y="1194875"/>
            <a:ext cx="2931000" cy="581700"/>
          </a:xfrm>
          <a:prstGeom prst="roundRect">
            <a:avLst>
              <a:gd name="adj" fmla="val 16667"/>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200" b="1" dirty="0">
                <a:latin typeface="Calibri"/>
                <a:ea typeface="Calibri"/>
                <a:cs typeface="Calibri"/>
                <a:sym typeface="Calibri"/>
              </a:rPr>
              <a:t>Colectomie subtotale</a:t>
            </a:r>
            <a:endParaRPr sz="2200" dirty="0"/>
          </a:p>
        </p:txBody>
      </p:sp>
      <p:sp>
        <p:nvSpPr>
          <p:cNvPr id="522" name="Google Shape;522;p39"/>
          <p:cNvSpPr txBox="1"/>
          <p:nvPr/>
        </p:nvSpPr>
        <p:spPr>
          <a:xfrm>
            <a:off x="-433425" y="1912786"/>
            <a:ext cx="5234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b="1">
              <a:solidFill>
                <a:schemeClr val="dk1"/>
              </a:solidFill>
              <a:latin typeface="Calibri"/>
              <a:ea typeface="Calibri"/>
              <a:cs typeface="Calibri"/>
              <a:sym typeface="Calibri"/>
            </a:endParaRPr>
          </a:p>
        </p:txBody>
      </p:sp>
      <p:sp>
        <p:nvSpPr>
          <p:cNvPr id="523" name="Google Shape;523;p39"/>
          <p:cNvSpPr/>
          <p:nvPr/>
        </p:nvSpPr>
        <p:spPr>
          <a:xfrm>
            <a:off x="1527850" y="1949486"/>
            <a:ext cx="2438400" cy="676800"/>
          </a:xfrm>
          <a:prstGeom prst="roundRect">
            <a:avLst>
              <a:gd name="adj" fmla="val 16667"/>
            </a:avLst>
          </a:prstGeom>
          <a:solidFill>
            <a:srgbClr val="D9EAD3"/>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spcBef>
                <a:spcPts val="0"/>
              </a:spcBef>
              <a:spcAft>
                <a:spcPts val="0"/>
              </a:spcAft>
              <a:buNone/>
            </a:pPr>
            <a:r>
              <a:rPr lang="fr" sz="2046">
                <a:solidFill>
                  <a:schemeClr val="dk1"/>
                </a:solidFill>
                <a:latin typeface="Calibri"/>
                <a:ea typeface="Calibri"/>
                <a:cs typeface="Calibri"/>
                <a:sym typeface="Calibri"/>
              </a:rPr>
              <a:t>80% coelioscopie </a:t>
            </a:r>
            <a:endParaRPr sz="1800" b="1">
              <a:solidFill>
                <a:schemeClr val="dk1"/>
              </a:solidFill>
              <a:latin typeface="Calibri"/>
              <a:ea typeface="Calibri"/>
              <a:cs typeface="Calibri"/>
              <a:sym typeface="Calibri"/>
            </a:endParaRPr>
          </a:p>
        </p:txBody>
      </p:sp>
      <p:sp>
        <p:nvSpPr>
          <p:cNvPr id="524" name="Google Shape;524;p39"/>
          <p:cNvSpPr/>
          <p:nvPr/>
        </p:nvSpPr>
        <p:spPr>
          <a:xfrm>
            <a:off x="4217475" y="1960586"/>
            <a:ext cx="2751000" cy="654600"/>
          </a:xfrm>
          <a:prstGeom prst="roundRect">
            <a:avLst>
              <a:gd name="adj" fmla="val 16667"/>
            </a:avLst>
          </a:prstGeom>
          <a:solidFill>
            <a:srgbClr val="D9EAD3"/>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lvl="0" indent="0" algn="ctr" rtl="0">
              <a:spcBef>
                <a:spcPts val="0"/>
              </a:spcBef>
              <a:spcAft>
                <a:spcPts val="0"/>
              </a:spcAft>
              <a:buNone/>
            </a:pPr>
            <a:r>
              <a:rPr lang="fr" sz="2046" dirty="0">
                <a:latin typeface="Calibri"/>
                <a:ea typeface="Calibri"/>
                <a:cs typeface="Calibri"/>
                <a:sym typeface="Calibri"/>
              </a:rPr>
              <a:t>6% conversion</a:t>
            </a:r>
            <a:endParaRPr sz="2046" b="1" dirty="0">
              <a:latin typeface="Calibri"/>
              <a:ea typeface="Calibri"/>
              <a:cs typeface="Calibri"/>
              <a:sym typeface="Calibri"/>
            </a:endParaRPr>
          </a:p>
        </p:txBody>
      </p:sp>
      <p:sp>
        <p:nvSpPr>
          <p:cNvPr id="525" name="Google Shape;525;p39"/>
          <p:cNvSpPr/>
          <p:nvPr/>
        </p:nvSpPr>
        <p:spPr>
          <a:xfrm>
            <a:off x="1531650" y="2746974"/>
            <a:ext cx="6080700" cy="654600"/>
          </a:xfrm>
          <a:prstGeom prst="roundRect">
            <a:avLst>
              <a:gd name="adj" fmla="val 16667"/>
            </a:avLst>
          </a:prstGeom>
          <a:solidFill>
            <a:srgbClr val="D9EAD3"/>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lvl="0" indent="0" algn="ctr" rtl="0">
              <a:spcBef>
                <a:spcPts val="0"/>
              </a:spcBef>
              <a:spcAft>
                <a:spcPts val="0"/>
              </a:spcAft>
              <a:buNone/>
            </a:pPr>
            <a:r>
              <a:rPr lang="fr" sz="2046" b="1">
                <a:latin typeface="Calibri"/>
                <a:ea typeface="Calibri"/>
                <a:cs typeface="Calibri"/>
                <a:sym typeface="Calibri"/>
              </a:rPr>
              <a:t>Moignon : 95% iléosigmoïdostomie en FID</a:t>
            </a:r>
            <a:endParaRPr sz="2046">
              <a:latin typeface="Calibri"/>
              <a:ea typeface="Calibri"/>
              <a:cs typeface="Calibri"/>
              <a:sym typeface="Calibri"/>
            </a:endParaRPr>
          </a:p>
        </p:txBody>
      </p:sp>
      <p:sp>
        <p:nvSpPr>
          <p:cNvPr id="526" name="Google Shape;526;p39"/>
          <p:cNvSpPr/>
          <p:nvPr/>
        </p:nvSpPr>
        <p:spPr>
          <a:xfrm>
            <a:off x="3430687" y="3522286"/>
            <a:ext cx="2106900" cy="676800"/>
          </a:xfrm>
          <a:prstGeom prst="roundRect">
            <a:avLst>
              <a:gd name="adj" fmla="val 16667"/>
            </a:avLst>
          </a:prstGeom>
          <a:solidFill>
            <a:srgbClr val="D9EAD3"/>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marR="0" lvl="0" indent="-179999" algn="ctr" rtl="0">
              <a:spcBef>
                <a:spcPts val="0"/>
              </a:spcBef>
              <a:spcAft>
                <a:spcPts val="0"/>
              </a:spcAft>
              <a:buNone/>
            </a:pPr>
            <a:r>
              <a:rPr lang="fr" sz="2046">
                <a:latin typeface="Calibri"/>
                <a:ea typeface="Calibri"/>
                <a:cs typeface="Calibri"/>
                <a:sym typeface="Calibri"/>
              </a:rPr>
              <a:t>Drainage : 21%</a:t>
            </a:r>
            <a:endParaRPr sz="2046" b="1">
              <a:latin typeface="Calibri"/>
              <a:ea typeface="Calibri"/>
              <a:cs typeface="Calibri"/>
              <a:sym typeface="Calibri"/>
            </a:endParaRPr>
          </a:p>
        </p:txBody>
      </p:sp>
      <p:sp>
        <p:nvSpPr>
          <p:cNvPr id="527" name="Google Shape;527;p39"/>
          <p:cNvSpPr/>
          <p:nvPr/>
        </p:nvSpPr>
        <p:spPr>
          <a:xfrm>
            <a:off x="5689125" y="3516736"/>
            <a:ext cx="2641500" cy="676800"/>
          </a:xfrm>
          <a:prstGeom prst="roundRect">
            <a:avLst>
              <a:gd name="adj" fmla="val 16667"/>
            </a:avLst>
          </a:prstGeom>
          <a:solidFill>
            <a:srgbClr val="D9EAD3"/>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marR="0" lvl="0" indent="-179999" algn="ctr" rtl="0">
              <a:spcBef>
                <a:spcPts val="0"/>
              </a:spcBef>
              <a:spcAft>
                <a:spcPts val="0"/>
              </a:spcAft>
              <a:buNone/>
            </a:pPr>
            <a:r>
              <a:rPr lang="fr" sz="2046" b="1">
                <a:latin typeface="Calibri"/>
                <a:ea typeface="Calibri"/>
                <a:cs typeface="Calibri"/>
                <a:sym typeface="Calibri"/>
              </a:rPr>
              <a:t>Omentectomie : 22%</a:t>
            </a:r>
            <a:endParaRPr sz="2046" b="1">
              <a:latin typeface="Calibri"/>
              <a:ea typeface="Calibri"/>
              <a:cs typeface="Calibri"/>
              <a:sym typeface="Calibri"/>
            </a:endParaRPr>
          </a:p>
        </p:txBody>
      </p:sp>
      <p:sp>
        <p:nvSpPr>
          <p:cNvPr id="528" name="Google Shape;528;p39"/>
          <p:cNvSpPr/>
          <p:nvPr/>
        </p:nvSpPr>
        <p:spPr>
          <a:xfrm>
            <a:off x="1531650" y="3522275"/>
            <a:ext cx="1747500" cy="676800"/>
          </a:xfrm>
          <a:prstGeom prst="roundRect">
            <a:avLst>
              <a:gd name="adj" fmla="val 16667"/>
            </a:avLst>
          </a:prstGeom>
          <a:solidFill>
            <a:srgbClr val="D9EAD3"/>
          </a:solidFill>
          <a:ln w="1087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179999" algn="ctr" rtl="0">
              <a:spcBef>
                <a:spcPts val="0"/>
              </a:spcBef>
              <a:spcAft>
                <a:spcPts val="0"/>
              </a:spcAft>
              <a:buNone/>
            </a:pPr>
            <a:r>
              <a:rPr lang="fr" sz="2046" dirty="0">
                <a:latin typeface="Calibri"/>
                <a:ea typeface="Calibri"/>
                <a:cs typeface="Calibri"/>
                <a:sym typeface="Calibri"/>
              </a:rPr>
              <a:t>Durée : 190min</a:t>
            </a:r>
            <a:endParaRPr sz="2046" b="1" dirty="0">
              <a:latin typeface="Calibri"/>
              <a:ea typeface="Calibri"/>
              <a:cs typeface="Calibri"/>
              <a:sym typeface="Calibri"/>
            </a:endParaRPr>
          </a:p>
        </p:txBody>
      </p:sp>
      <p:sp>
        <p:nvSpPr>
          <p:cNvPr id="529" name="Google Shape;529;p39"/>
          <p:cNvSpPr/>
          <p:nvPr/>
        </p:nvSpPr>
        <p:spPr>
          <a:xfrm>
            <a:off x="1531650" y="4319786"/>
            <a:ext cx="5097750" cy="584261"/>
          </a:xfrm>
          <a:prstGeom prst="roundRect">
            <a:avLst>
              <a:gd name="adj" fmla="val 16667"/>
            </a:avLst>
          </a:prstGeom>
          <a:solidFill>
            <a:srgbClr val="D9EAD3"/>
          </a:solidFill>
          <a:ln w="10875" cap="flat" cmpd="sng">
            <a:solidFill>
              <a:schemeClr val="dk2"/>
            </a:solidFill>
            <a:prstDash val="solid"/>
            <a:round/>
            <a:headEnd type="none" w="sm" len="sm"/>
            <a:tailEnd type="none" w="sm" len="sm"/>
          </a:ln>
        </p:spPr>
        <p:txBody>
          <a:bodyPr spcFirstLastPara="1" wrap="square" lIns="104500" tIns="104500" rIns="104500" bIns="104500" anchor="ctr" anchorCtr="0">
            <a:noAutofit/>
          </a:bodyPr>
          <a:lstStyle/>
          <a:p>
            <a:pPr marL="0" marR="0" lvl="0" indent="-179999" algn="ctr" rtl="0">
              <a:spcBef>
                <a:spcPts val="0"/>
              </a:spcBef>
              <a:spcAft>
                <a:spcPts val="0"/>
              </a:spcAft>
              <a:buNone/>
            </a:pPr>
            <a:r>
              <a:rPr lang="fr" sz="2046" b="1" dirty="0">
                <a:latin typeface="Calibri"/>
                <a:ea typeface="Calibri"/>
                <a:cs typeface="Calibri"/>
                <a:sym typeface="Calibri"/>
              </a:rPr>
              <a:t>Complications </a:t>
            </a:r>
            <a:r>
              <a:rPr lang="fr" sz="2046" b="1" dirty="0" err="1">
                <a:latin typeface="Calibri"/>
                <a:ea typeface="Calibri"/>
                <a:cs typeface="Calibri"/>
                <a:sym typeface="Calibri"/>
              </a:rPr>
              <a:t>perop</a:t>
            </a:r>
            <a:r>
              <a:rPr lang="fr" sz="2046" b="1" dirty="0">
                <a:latin typeface="Calibri"/>
                <a:ea typeface="Calibri"/>
                <a:cs typeface="Calibri"/>
                <a:sym typeface="Calibri"/>
              </a:rPr>
              <a:t> : 6% (2 plaies coliques)</a:t>
            </a:r>
            <a:endParaRPr sz="2046" b="1" dirty="0">
              <a:latin typeface="Calibri"/>
              <a:ea typeface="Calibri"/>
              <a:cs typeface="Calibri"/>
              <a:sym typeface="Calibri"/>
            </a:endParaRPr>
          </a:p>
        </p:txBody>
      </p:sp>
      <p:graphicFrame>
        <p:nvGraphicFramePr>
          <p:cNvPr id="530" name="Google Shape;530;p39"/>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531" name="Google Shape;531;p39"/>
          <p:cNvPicPr preferRelativeResize="0"/>
          <p:nvPr/>
        </p:nvPicPr>
        <p:blipFill>
          <a:blip r:embed="rId4">
            <a:alphaModFix/>
          </a:blip>
          <a:stretch>
            <a:fillRect/>
          </a:stretch>
        </p:blipFill>
        <p:spPr>
          <a:xfrm>
            <a:off x="7608675" y="0"/>
            <a:ext cx="1535326" cy="5910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0"/>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537" name="Google Shape;537;p40"/>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2 phénotypes ?</a:t>
            </a:r>
            <a:endParaRPr sz="1800" b="1" dirty="0">
              <a:solidFill>
                <a:srgbClr val="000000"/>
              </a:solidFill>
              <a:latin typeface="Calibri"/>
              <a:ea typeface="Calibri"/>
              <a:cs typeface="Calibri"/>
              <a:sym typeface="Calibri"/>
            </a:endParaRPr>
          </a:p>
        </p:txBody>
      </p:sp>
      <p:sp>
        <p:nvSpPr>
          <p:cNvPr id="538" name="Google Shape;538;p40"/>
          <p:cNvSpPr/>
          <p:nvPr/>
        </p:nvSpPr>
        <p:spPr>
          <a:xfrm>
            <a:off x="2726050" y="1048730"/>
            <a:ext cx="3711900" cy="360000"/>
          </a:xfrm>
          <a:prstGeom prst="roundRect">
            <a:avLst>
              <a:gd name="adj" fmla="val 16667"/>
            </a:avLst>
          </a:prstGeom>
          <a:solidFill>
            <a:srgbClr val="EEEEEE"/>
          </a:solidFill>
          <a:ln w="9525" cap="flat" cmpd="sng">
            <a:solidFill>
              <a:srgbClr val="595959"/>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spcBef>
                <a:spcPts val="0"/>
              </a:spcBef>
              <a:spcAft>
                <a:spcPts val="0"/>
              </a:spcAft>
              <a:buNone/>
            </a:pPr>
            <a:r>
              <a:rPr lang="fr" sz="1800" b="1" dirty="0">
                <a:latin typeface="Calibri"/>
                <a:ea typeface="Calibri"/>
                <a:cs typeface="Calibri"/>
                <a:sym typeface="Calibri"/>
              </a:rPr>
              <a:t>37 patients</a:t>
            </a:r>
            <a:endParaRPr sz="1800" b="1" dirty="0">
              <a:latin typeface="Calibri"/>
              <a:ea typeface="Calibri"/>
              <a:cs typeface="Calibri"/>
              <a:sym typeface="Calibri"/>
            </a:endParaRPr>
          </a:p>
        </p:txBody>
      </p:sp>
      <p:sp>
        <p:nvSpPr>
          <p:cNvPr id="539" name="Google Shape;539;p40"/>
          <p:cNvSpPr/>
          <p:nvPr/>
        </p:nvSpPr>
        <p:spPr>
          <a:xfrm>
            <a:off x="93300" y="1621175"/>
            <a:ext cx="4439700" cy="639600"/>
          </a:xfrm>
          <a:prstGeom prst="roundRect">
            <a:avLst>
              <a:gd name="adj" fmla="val 16667"/>
            </a:avLst>
          </a:prstGeom>
          <a:solidFill>
            <a:srgbClr val="C9DAF8"/>
          </a:solidFill>
          <a:ln w="9525" cap="flat" cmpd="sng">
            <a:solidFill>
              <a:srgbClr val="595959"/>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spcBef>
                <a:spcPts val="0"/>
              </a:spcBef>
              <a:spcAft>
                <a:spcPts val="0"/>
              </a:spcAft>
              <a:buNone/>
            </a:pPr>
            <a:r>
              <a:rPr lang="fr" sz="1600" b="1">
                <a:latin typeface="Calibri"/>
                <a:ea typeface="Calibri"/>
                <a:cs typeface="Calibri"/>
                <a:sym typeface="Calibri"/>
              </a:rPr>
              <a:t>15 sortis pour amélioration puis réadmis et opérés </a:t>
            </a:r>
            <a:endParaRPr sz="1600" b="1">
              <a:latin typeface="Calibri"/>
              <a:ea typeface="Calibri"/>
              <a:cs typeface="Calibri"/>
              <a:sym typeface="Calibri"/>
            </a:endParaRPr>
          </a:p>
          <a:p>
            <a:pPr marL="0" lvl="0" indent="0" algn="ctr" rtl="0">
              <a:spcBef>
                <a:spcPts val="0"/>
              </a:spcBef>
              <a:spcAft>
                <a:spcPts val="0"/>
              </a:spcAft>
              <a:buNone/>
            </a:pPr>
            <a:r>
              <a:rPr lang="fr" sz="1600" b="1">
                <a:latin typeface="Calibri"/>
                <a:ea typeface="Calibri"/>
                <a:cs typeface="Calibri"/>
                <a:sym typeface="Calibri"/>
              </a:rPr>
              <a:t>= 41%</a:t>
            </a:r>
            <a:endParaRPr sz="1600" b="1">
              <a:latin typeface="Calibri"/>
              <a:ea typeface="Calibri"/>
              <a:cs typeface="Calibri"/>
              <a:sym typeface="Calibri"/>
            </a:endParaRPr>
          </a:p>
        </p:txBody>
      </p:sp>
      <p:sp>
        <p:nvSpPr>
          <p:cNvPr id="540" name="Google Shape;540;p40"/>
          <p:cNvSpPr/>
          <p:nvPr/>
        </p:nvSpPr>
        <p:spPr>
          <a:xfrm>
            <a:off x="4980550" y="1621175"/>
            <a:ext cx="4003800" cy="639600"/>
          </a:xfrm>
          <a:prstGeom prst="roundRect">
            <a:avLst>
              <a:gd name="adj" fmla="val 16667"/>
            </a:avLst>
          </a:prstGeom>
          <a:solidFill>
            <a:srgbClr val="F9E0EB"/>
          </a:solidFill>
          <a:ln w="9525" cap="flat" cmpd="sng">
            <a:solidFill>
              <a:srgbClr val="595959"/>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600" b="1">
                <a:latin typeface="Calibri"/>
                <a:ea typeface="Calibri"/>
                <a:cs typeface="Calibri"/>
                <a:sym typeface="Calibri"/>
              </a:rPr>
              <a:t>22 opérés pendant l’hospitalisation initiale</a:t>
            </a:r>
            <a:endParaRPr sz="1600" b="1">
              <a:latin typeface="Calibri"/>
              <a:ea typeface="Calibri"/>
              <a:cs typeface="Calibri"/>
              <a:sym typeface="Calibri"/>
            </a:endParaRPr>
          </a:p>
          <a:p>
            <a:pPr marL="0" marR="0" lvl="0" indent="0" algn="ctr" rtl="0">
              <a:spcBef>
                <a:spcPts val="0"/>
              </a:spcBef>
              <a:spcAft>
                <a:spcPts val="0"/>
              </a:spcAft>
              <a:buNone/>
            </a:pPr>
            <a:r>
              <a:rPr lang="fr" sz="1600" b="1">
                <a:latin typeface="Calibri"/>
                <a:ea typeface="Calibri"/>
                <a:cs typeface="Calibri"/>
                <a:sym typeface="Calibri"/>
              </a:rPr>
              <a:t>= 59%</a:t>
            </a:r>
            <a:endParaRPr sz="1600" b="1">
              <a:latin typeface="Calibri"/>
              <a:ea typeface="Calibri"/>
              <a:cs typeface="Calibri"/>
              <a:sym typeface="Calibri"/>
            </a:endParaRPr>
          </a:p>
        </p:txBody>
      </p:sp>
      <p:cxnSp>
        <p:nvCxnSpPr>
          <p:cNvPr id="541" name="Google Shape;541;p40"/>
          <p:cNvCxnSpPr>
            <a:stCxn id="538" idx="2"/>
            <a:endCxn id="539" idx="0"/>
          </p:cNvCxnSpPr>
          <p:nvPr/>
        </p:nvCxnSpPr>
        <p:spPr>
          <a:xfrm rot="5400000">
            <a:off x="3341350" y="380480"/>
            <a:ext cx="212400" cy="2268900"/>
          </a:xfrm>
          <a:prstGeom prst="bentConnector3">
            <a:avLst>
              <a:gd name="adj1" fmla="val 50011"/>
            </a:avLst>
          </a:prstGeom>
          <a:noFill/>
          <a:ln w="9525" cap="flat" cmpd="sng">
            <a:solidFill>
              <a:schemeClr val="dk2"/>
            </a:solidFill>
            <a:prstDash val="solid"/>
            <a:round/>
            <a:headEnd type="none" w="med" len="med"/>
            <a:tailEnd type="none" w="med" len="med"/>
          </a:ln>
        </p:spPr>
      </p:cxnSp>
      <p:cxnSp>
        <p:nvCxnSpPr>
          <p:cNvPr id="542" name="Google Shape;542;p40"/>
          <p:cNvCxnSpPr>
            <a:stCxn id="538" idx="2"/>
            <a:endCxn id="540" idx="0"/>
          </p:cNvCxnSpPr>
          <p:nvPr/>
        </p:nvCxnSpPr>
        <p:spPr>
          <a:xfrm rot="-5400000" flipH="1">
            <a:off x="5676100" y="314630"/>
            <a:ext cx="212400" cy="2400600"/>
          </a:xfrm>
          <a:prstGeom prst="bentConnector3">
            <a:avLst>
              <a:gd name="adj1" fmla="val 50011"/>
            </a:avLst>
          </a:prstGeom>
          <a:noFill/>
          <a:ln w="9525" cap="flat" cmpd="sng">
            <a:solidFill>
              <a:schemeClr val="dk2"/>
            </a:solidFill>
            <a:prstDash val="solid"/>
            <a:round/>
            <a:headEnd type="none" w="med" len="med"/>
            <a:tailEnd type="none" w="med" len="med"/>
          </a:ln>
        </p:spPr>
      </p:cxnSp>
      <p:graphicFrame>
        <p:nvGraphicFramePr>
          <p:cNvPr id="543" name="Google Shape;543;p40"/>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544" name="Google Shape;544;p40"/>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41"/>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550" name="Google Shape;550;p41"/>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2 phénotypes ?</a:t>
            </a:r>
            <a:endParaRPr sz="1800" b="1" dirty="0">
              <a:solidFill>
                <a:srgbClr val="000000"/>
              </a:solidFill>
              <a:latin typeface="Calibri"/>
              <a:ea typeface="Calibri"/>
              <a:cs typeface="Calibri"/>
              <a:sym typeface="Calibri"/>
            </a:endParaRPr>
          </a:p>
        </p:txBody>
      </p:sp>
      <p:sp>
        <p:nvSpPr>
          <p:cNvPr id="551" name="Google Shape;551;p41"/>
          <p:cNvSpPr/>
          <p:nvPr/>
        </p:nvSpPr>
        <p:spPr>
          <a:xfrm>
            <a:off x="2726050" y="1048730"/>
            <a:ext cx="3711900" cy="360000"/>
          </a:xfrm>
          <a:prstGeom prst="roundRect">
            <a:avLst>
              <a:gd name="adj" fmla="val 16667"/>
            </a:avLst>
          </a:prstGeom>
          <a:solidFill>
            <a:srgbClr val="EEEEEE"/>
          </a:solidFill>
          <a:ln w="9525" cap="flat" cmpd="sng">
            <a:solidFill>
              <a:srgbClr val="595959"/>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spcBef>
                <a:spcPts val="0"/>
              </a:spcBef>
              <a:spcAft>
                <a:spcPts val="0"/>
              </a:spcAft>
              <a:buNone/>
            </a:pPr>
            <a:r>
              <a:rPr lang="fr" sz="1800" b="1" dirty="0">
                <a:latin typeface="Calibri"/>
                <a:ea typeface="Calibri"/>
                <a:cs typeface="Calibri"/>
                <a:sym typeface="Calibri"/>
              </a:rPr>
              <a:t>37 patients</a:t>
            </a:r>
            <a:endParaRPr sz="1800" b="1" dirty="0">
              <a:latin typeface="Calibri"/>
              <a:ea typeface="Calibri"/>
              <a:cs typeface="Calibri"/>
              <a:sym typeface="Calibri"/>
            </a:endParaRPr>
          </a:p>
        </p:txBody>
      </p:sp>
      <p:sp>
        <p:nvSpPr>
          <p:cNvPr id="552" name="Google Shape;552;p41"/>
          <p:cNvSpPr/>
          <p:nvPr/>
        </p:nvSpPr>
        <p:spPr>
          <a:xfrm>
            <a:off x="93300" y="1621175"/>
            <a:ext cx="4439700" cy="639600"/>
          </a:xfrm>
          <a:prstGeom prst="roundRect">
            <a:avLst>
              <a:gd name="adj" fmla="val 16667"/>
            </a:avLst>
          </a:prstGeom>
          <a:solidFill>
            <a:srgbClr val="C9DAF8"/>
          </a:solidFill>
          <a:ln w="9525" cap="flat" cmpd="sng">
            <a:solidFill>
              <a:srgbClr val="595959"/>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spcBef>
                <a:spcPts val="0"/>
              </a:spcBef>
              <a:spcAft>
                <a:spcPts val="0"/>
              </a:spcAft>
              <a:buNone/>
            </a:pPr>
            <a:r>
              <a:rPr lang="fr" sz="1600" b="1" dirty="0">
                <a:latin typeface="Calibri"/>
                <a:ea typeface="Calibri"/>
                <a:cs typeface="Calibri"/>
                <a:sym typeface="Calibri"/>
              </a:rPr>
              <a:t>15 sortis pour amélioration puis réadmis et opérés </a:t>
            </a:r>
            <a:endParaRPr sz="1600" b="1" dirty="0">
              <a:latin typeface="Calibri"/>
              <a:ea typeface="Calibri"/>
              <a:cs typeface="Calibri"/>
              <a:sym typeface="Calibri"/>
            </a:endParaRPr>
          </a:p>
          <a:p>
            <a:pPr marL="0" lvl="0" indent="0" algn="ctr" rtl="0">
              <a:spcBef>
                <a:spcPts val="0"/>
              </a:spcBef>
              <a:spcAft>
                <a:spcPts val="0"/>
              </a:spcAft>
              <a:buNone/>
            </a:pPr>
            <a:r>
              <a:rPr lang="fr" sz="1600" b="1" dirty="0">
                <a:latin typeface="Calibri"/>
                <a:ea typeface="Calibri"/>
                <a:cs typeface="Calibri"/>
                <a:sym typeface="Calibri"/>
              </a:rPr>
              <a:t>= 41%</a:t>
            </a:r>
            <a:endParaRPr sz="1600" b="1" dirty="0">
              <a:latin typeface="Calibri"/>
              <a:ea typeface="Calibri"/>
              <a:cs typeface="Calibri"/>
              <a:sym typeface="Calibri"/>
            </a:endParaRPr>
          </a:p>
        </p:txBody>
      </p:sp>
      <p:sp>
        <p:nvSpPr>
          <p:cNvPr id="553" name="Google Shape;553;p41"/>
          <p:cNvSpPr/>
          <p:nvPr/>
        </p:nvSpPr>
        <p:spPr>
          <a:xfrm>
            <a:off x="4980550" y="1621175"/>
            <a:ext cx="4003800" cy="639600"/>
          </a:xfrm>
          <a:prstGeom prst="roundRect">
            <a:avLst>
              <a:gd name="adj" fmla="val 16667"/>
            </a:avLst>
          </a:prstGeom>
          <a:solidFill>
            <a:srgbClr val="F9E0EB"/>
          </a:solidFill>
          <a:ln w="9525" cap="flat" cmpd="sng">
            <a:solidFill>
              <a:srgbClr val="595959"/>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600" b="1">
                <a:latin typeface="Calibri"/>
                <a:ea typeface="Calibri"/>
                <a:cs typeface="Calibri"/>
                <a:sym typeface="Calibri"/>
              </a:rPr>
              <a:t>22 opérés pendant l’hospitalisation initiale</a:t>
            </a:r>
            <a:endParaRPr sz="1600" b="1">
              <a:latin typeface="Calibri"/>
              <a:ea typeface="Calibri"/>
              <a:cs typeface="Calibri"/>
              <a:sym typeface="Calibri"/>
            </a:endParaRPr>
          </a:p>
          <a:p>
            <a:pPr marL="0" marR="0" lvl="0" indent="0" algn="ctr" rtl="0">
              <a:spcBef>
                <a:spcPts val="0"/>
              </a:spcBef>
              <a:spcAft>
                <a:spcPts val="0"/>
              </a:spcAft>
              <a:buNone/>
            </a:pPr>
            <a:r>
              <a:rPr lang="fr" sz="1600" b="1">
                <a:latin typeface="Calibri"/>
                <a:ea typeface="Calibri"/>
                <a:cs typeface="Calibri"/>
                <a:sym typeface="Calibri"/>
              </a:rPr>
              <a:t>= 59%</a:t>
            </a:r>
            <a:endParaRPr sz="1600" b="1">
              <a:latin typeface="Calibri"/>
              <a:ea typeface="Calibri"/>
              <a:cs typeface="Calibri"/>
              <a:sym typeface="Calibri"/>
            </a:endParaRPr>
          </a:p>
        </p:txBody>
      </p:sp>
      <p:cxnSp>
        <p:nvCxnSpPr>
          <p:cNvPr id="554" name="Google Shape;554;p41"/>
          <p:cNvCxnSpPr>
            <a:stCxn id="551" idx="2"/>
            <a:endCxn id="552" idx="0"/>
          </p:cNvCxnSpPr>
          <p:nvPr/>
        </p:nvCxnSpPr>
        <p:spPr>
          <a:xfrm rot="5400000">
            <a:off x="3341350" y="380480"/>
            <a:ext cx="212400" cy="2268900"/>
          </a:xfrm>
          <a:prstGeom prst="bentConnector3">
            <a:avLst>
              <a:gd name="adj1" fmla="val 50011"/>
            </a:avLst>
          </a:prstGeom>
          <a:noFill/>
          <a:ln w="9525" cap="flat" cmpd="sng">
            <a:solidFill>
              <a:schemeClr val="dk2"/>
            </a:solidFill>
            <a:prstDash val="solid"/>
            <a:round/>
            <a:headEnd type="none" w="med" len="med"/>
            <a:tailEnd type="none" w="med" len="med"/>
          </a:ln>
        </p:spPr>
      </p:cxnSp>
      <p:cxnSp>
        <p:nvCxnSpPr>
          <p:cNvPr id="555" name="Google Shape;555;p41"/>
          <p:cNvCxnSpPr>
            <a:stCxn id="551" idx="2"/>
            <a:endCxn id="553" idx="0"/>
          </p:cNvCxnSpPr>
          <p:nvPr/>
        </p:nvCxnSpPr>
        <p:spPr>
          <a:xfrm rot="-5400000" flipH="1">
            <a:off x="5676100" y="314630"/>
            <a:ext cx="212400" cy="2400600"/>
          </a:xfrm>
          <a:prstGeom prst="bentConnector3">
            <a:avLst>
              <a:gd name="adj1" fmla="val 50011"/>
            </a:avLst>
          </a:prstGeom>
          <a:noFill/>
          <a:ln w="9525" cap="flat" cmpd="sng">
            <a:solidFill>
              <a:schemeClr val="dk2"/>
            </a:solidFill>
            <a:prstDash val="solid"/>
            <a:round/>
            <a:headEnd type="none" w="med" len="med"/>
            <a:tailEnd type="none" w="med" len="med"/>
          </a:ln>
        </p:spPr>
      </p:cxnSp>
      <p:cxnSp>
        <p:nvCxnSpPr>
          <p:cNvPr id="556" name="Google Shape;556;p41"/>
          <p:cNvCxnSpPr>
            <a:stCxn id="552" idx="2"/>
            <a:endCxn id="557" idx="0"/>
          </p:cNvCxnSpPr>
          <p:nvPr/>
        </p:nvCxnSpPr>
        <p:spPr>
          <a:xfrm>
            <a:off x="2313150" y="2260775"/>
            <a:ext cx="3600" cy="315900"/>
          </a:xfrm>
          <a:prstGeom prst="straightConnector1">
            <a:avLst/>
          </a:prstGeom>
          <a:noFill/>
          <a:ln w="9525" cap="flat" cmpd="sng">
            <a:solidFill>
              <a:schemeClr val="dk2"/>
            </a:solidFill>
            <a:prstDash val="solid"/>
            <a:round/>
            <a:headEnd type="none" w="med" len="med"/>
            <a:tailEnd type="none" w="med" len="med"/>
          </a:ln>
        </p:spPr>
      </p:cxnSp>
      <p:sp>
        <p:nvSpPr>
          <p:cNvPr id="557" name="Google Shape;557;p41"/>
          <p:cNvSpPr/>
          <p:nvPr/>
        </p:nvSpPr>
        <p:spPr>
          <a:xfrm>
            <a:off x="96900" y="2576675"/>
            <a:ext cx="4439700" cy="2088000"/>
          </a:xfrm>
          <a:prstGeom prst="roundRect">
            <a:avLst>
              <a:gd name="adj" fmla="val 16667"/>
            </a:avLst>
          </a:prstGeom>
          <a:solidFill>
            <a:srgbClr val="C9DAF8"/>
          </a:solidFill>
          <a:ln w="9525" cap="flat" cmpd="sng">
            <a:solidFill>
              <a:srgbClr val="595959"/>
            </a:solidFill>
            <a:prstDash val="solid"/>
            <a:round/>
            <a:headEnd type="none" w="sm" len="sm"/>
            <a:tailEnd type="none" w="sm" len="sm"/>
          </a:ln>
        </p:spPr>
        <p:txBody>
          <a:bodyPr spcFirstLastPara="1" wrap="square" lIns="36000" tIns="36000" rIns="36000" bIns="36000" anchor="ctr" anchorCtr="0">
            <a:noAutofit/>
          </a:bodyPr>
          <a:lstStyle/>
          <a:p>
            <a:pPr marL="0" lvl="0" indent="0" algn="ctr" rtl="0">
              <a:spcBef>
                <a:spcPts val="0"/>
              </a:spcBef>
              <a:spcAft>
                <a:spcPts val="0"/>
              </a:spcAft>
              <a:buNone/>
            </a:pPr>
            <a:r>
              <a:rPr lang="fr" sz="2000" b="1" u="sng" dirty="0">
                <a:latin typeface="Calibri"/>
                <a:ea typeface="Calibri"/>
                <a:cs typeface="Calibri"/>
                <a:sym typeface="Calibri"/>
              </a:rPr>
              <a:t>Colite aiguë grave “refroidie” ? </a:t>
            </a:r>
            <a:br>
              <a:rPr lang="fr" sz="1600" b="1" u="sng" dirty="0">
                <a:latin typeface="Calibri"/>
                <a:ea typeface="Calibri"/>
                <a:cs typeface="Calibri"/>
                <a:sym typeface="Calibri"/>
              </a:rPr>
            </a:br>
            <a:endParaRPr sz="1600" b="1" u="sng" dirty="0">
              <a:latin typeface="Calibri"/>
              <a:ea typeface="Calibri"/>
              <a:cs typeface="Calibri"/>
              <a:sym typeface="Calibri"/>
            </a:endParaRPr>
          </a:p>
          <a:p>
            <a:pPr marL="179999" lvl="0" indent="-191599" algn="l" rtl="0">
              <a:spcBef>
                <a:spcPts val="0"/>
              </a:spcBef>
              <a:spcAft>
                <a:spcPts val="0"/>
              </a:spcAft>
              <a:buSzPts val="1600"/>
              <a:buFont typeface="Calibri"/>
              <a:buChar char="-"/>
            </a:pPr>
            <a:r>
              <a:rPr lang="fr" sz="1600" dirty="0">
                <a:latin typeface="Calibri"/>
                <a:ea typeface="Calibri"/>
                <a:cs typeface="Calibri"/>
                <a:sym typeface="Calibri"/>
              </a:rPr>
              <a:t>Traitement médical permet de “passer le cap”</a:t>
            </a:r>
            <a:endParaRPr sz="1600" dirty="0">
              <a:latin typeface="Calibri"/>
              <a:ea typeface="Calibri"/>
              <a:cs typeface="Calibri"/>
              <a:sym typeface="Calibri"/>
            </a:endParaRPr>
          </a:p>
          <a:p>
            <a:pPr marL="179999" lvl="0" indent="-191599" algn="l" rtl="0">
              <a:spcBef>
                <a:spcPts val="0"/>
              </a:spcBef>
              <a:spcAft>
                <a:spcPts val="0"/>
              </a:spcAft>
              <a:buSzPts val="1600"/>
              <a:buFont typeface="Calibri"/>
              <a:buChar char="-"/>
            </a:pPr>
            <a:r>
              <a:rPr lang="fr" sz="1600" dirty="0">
                <a:latin typeface="Calibri"/>
                <a:ea typeface="Calibri"/>
                <a:cs typeface="Calibri"/>
                <a:sym typeface="Calibri"/>
              </a:rPr>
              <a:t>Mais persistance partielle des symptômes ou recrudescence</a:t>
            </a:r>
            <a:br>
              <a:rPr lang="fr" sz="1600" dirty="0">
                <a:latin typeface="Calibri"/>
                <a:ea typeface="Calibri"/>
                <a:cs typeface="Calibri"/>
                <a:sym typeface="Calibri"/>
              </a:rPr>
            </a:br>
            <a:endParaRPr sz="1600" dirty="0">
              <a:latin typeface="Calibri"/>
              <a:ea typeface="Calibri"/>
              <a:cs typeface="Calibri"/>
              <a:sym typeface="Calibri"/>
            </a:endParaRPr>
          </a:p>
          <a:p>
            <a:pPr marL="179999" lvl="0" indent="-191599" algn="l" rtl="0">
              <a:spcBef>
                <a:spcPts val="0"/>
              </a:spcBef>
              <a:spcAft>
                <a:spcPts val="0"/>
              </a:spcAft>
              <a:buSzPts val="1600"/>
              <a:buFont typeface="Calibri"/>
              <a:buChar char="-"/>
            </a:pPr>
            <a:r>
              <a:rPr lang="fr" sz="1600" b="1" dirty="0">
                <a:latin typeface="Calibri"/>
                <a:ea typeface="Calibri"/>
                <a:cs typeface="Calibri"/>
                <a:sym typeface="Calibri"/>
              </a:rPr>
              <a:t>Et colectomie à terme</a:t>
            </a:r>
            <a:endParaRPr sz="1600" b="1" dirty="0">
              <a:latin typeface="Calibri"/>
              <a:ea typeface="Calibri"/>
              <a:cs typeface="Calibri"/>
              <a:sym typeface="Calibri"/>
            </a:endParaRPr>
          </a:p>
        </p:txBody>
      </p:sp>
      <p:graphicFrame>
        <p:nvGraphicFramePr>
          <p:cNvPr id="558" name="Google Shape;558;p41"/>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559" name="Google Shape;559;p41"/>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p:nvPr/>
        </p:nvSpPr>
        <p:spPr>
          <a:xfrm>
            <a:off x="745175" y="2754675"/>
            <a:ext cx="1899300" cy="646800"/>
          </a:xfrm>
          <a:prstGeom prst="roundRect">
            <a:avLst>
              <a:gd name="adj" fmla="val 16667"/>
            </a:avLst>
          </a:prstGeom>
          <a:solidFill>
            <a:srgbClr val="FEEEF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fr" sz="1500" b="1">
                <a:latin typeface="Calibri"/>
                <a:ea typeface="Calibri"/>
                <a:cs typeface="Calibri"/>
                <a:sym typeface="Calibri"/>
              </a:rPr>
              <a:t>≥ 6 évacuations sanglantes / 24h</a:t>
            </a:r>
            <a:endParaRPr sz="1500" b="1">
              <a:latin typeface="Calibri"/>
              <a:ea typeface="Calibri"/>
              <a:cs typeface="Calibri"/>
              <a:sym typeface="Calibri"/>
            </a:endParaRPr>
          </a:p>
        </p:txBody>
      </p:sp>
      <p:sp>
        <p:nvSpPr>
          <p:cNvPr id="86" name="Google Shape;86;p16"/>
          <p:cNvSpPr/>
          <p:nvPr/>
        </p:nvSpPr>
        <p:spPr>
          <a:xfrm>
            <a:off x="435100" y="1117125"/>
            <a:ext cx="8407800" cy="4458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Critères de Truelove Witts </a:t>
            </a:r>
            <a:r>
              <a:rPr lang="fr" sz="1800">
                <a:solidFill>
                  <a:schemeClr val="dk1"/>
                </a:solidFill>
                <a:latin typeface="Calibri"/>
                <a:ea typeface="Calibri"/>
                <a:cs typeface="Calibri"/>
                <a:sym typeface="Calibri"/>
              </a:rPr>
              <a:t>(modifiés)</a:t>
            </a:r>
            <a:endParaRPr sz="1800">
              <a:solidFill>
                <a:schemeClr val="dk1"/>
              </a:solidFill>
              <a:latin typeface="Calibri"/>
              <a:ea typeface="Calibri"/>
              <a:cs typeface="Calibri"/>
              <a:sym typeface="Calibri"/>
            </a:endParaRPr>
          </a:p>
        </p:txBody>
      </p:sp>
      <p:sp>
        <p:nvSpPr>
          <p:cNvPr id="87" name="Google Shape;87;p16"/>
          <p:cNvSpPr txBox="1"/>
          <p:nvPr/>
        </p:nvSpPr>
        <p:spPr>
          <a:xfrm>
            <a:off x="257850" y="4170725"/>
            <a:ext cx="9144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100"/>
              <a:buFont typeface="Arial"/>
              <a:buNone/>
            </a:pPr>
            <a:endParaRPr sz="900" b="1" i="1">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endParaRPr sz="900" b="1" i="1">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r>
              <a:rPr lang="fr" sz="900" b="1" i="1">
                <a:solidFill>
                  <a:schemeClr val="dk1"/>
                </a:solidFill>
                <a:latin typeface="Calibri"/>
                <a:ea typeface="Calibri"/>
                <a:cs typeface="Calibri"/>
                <a:sym typeface="Calibri"/>
              </a:rPr>
              <a:t>Truelove</a:t>
            </a:r>
            <a:r>
              <a:rPr lang="fr" sz="900" i="1">
                <a:latin typeface="Calibri"/>
                <a:ea typeface="Calibri"/>
                <a:cs typeface="Calibri"/>
                <a:sym typeface="Calibri"/>
              </a:rPr>
              <a:t> Br Med J 1955</a:t>
            </a:r>
            <a:endParaRPr sz="900" i="1">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r>
              <a:rPr lang="fr" sz="900" b="1" i="1">
                <a:latin typeface="Calibri"/>
                <a:ea typeface="Calibri"/>
                <a:cs typeface="Calibri"/>
                <a:sym typeface="Calibri"/>
              </a:rPr>
              <a:t>Truelove </a:t>
            </a:r>
            <a:r>
              <a:rPr lang="fr" sz="900" i="1">
                <a:latin typeface="Calibri"/>
                <a:ea typeface="Calibri"/>
                <a:cs typeface="Calibri"/>
                <a:sym typeface="Calibri"/>
              </a:rPr>
              <a:t>Lancet 1974</a:t>
            </a:r>
            <a:endParaRPr sz="900" i="1">
              <a:latin typeface="Calibri"/>
              <a:ea typeface="Calibri"/>
              <a:cs typeface="Calibri"/>
              <a:sym typeface="Calibri"/>
            </a:endParaRPr>
          </a:p>
        </p:txBody>
      </p:sp>
      <p:sp>
        <p:nvSpPr>
          <p:cNvPr id="88" name="Google Shape;88;p16"/>
          <p:cNvSpPr/>
          <p:nvPr/>
        </p:nvSpPr>
        <p:spPr>
          <a:xfrm>
            <a:off x="572675" y="2160125"/>
            <a:ext cx="2322900" cy="432300"/>
          </a:xfrm>
          <a:prstGeom prst="roundRect">
            <a:avLst>
              <a:gd name="adj" fmla="val 1666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fr" sz="1500" b="1">
                <a:latin typeface="Calibri"/>
                <a:ea typeface="Calibri"/>
                <a:cs typeface="Calibri"/>
                <a:sym typeface="Calibri"/>
              </a:rPr>
              <a:t>1 critère majeur</a:t>
            </a:r>
            <a:endParaRPr sz="1500" b="1">
              <a:latin typeface="Calibri"/>
              <a:ea typeface="Calibri"/>
              <a:cs typeface="Calibri"/>
              <a:sym typeface="Calibri"/>
            </a:endParaRPr>
          </a:p>
        </p:txBody>
      </p:sp>
      <p:sp>
        <p:nvSpPr>
          <p:cNvPr id="89" name="Google Shape;89;p16"/>
          <p:cNvSpPr/>
          <p:nvPr/>
        </p:nvSpPr>
        <p:spPr>
          <a:xfrm>
            <a:off x="5732275" y="2222300"/>
            <a:ext cx="2322900" cy="514200"/>
          </a:xfrm>
          <a:prstGeom prst="roundRect">
            <a:avLst>
              <a:gd name="adj" fmla="val 16667"/>
            </a:avLst>
          </a:prstGeom>
          <a:solidFill>
            <a:srgbClr val="FFF5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fr" sz="1500" b="1">
                <a:latin typeface="Calibri"/>
                <a:ea typeface="Calibri"/>
                <a:cs typeface="Calibri"/>
                <a:sym typeface="Calibri"/>
              </a:rPr>
              <a:t>Température ≥ 37,8 °C</a:t>
            </a:r>
            <a:endParaRPr sz="1500" b="1">
              <a:latin typeface="Calibri"/>
              <a:ea typeface="Calibri"/>
              <a:cs typeface="Calibri"/>
              <a:sym typeface="Calibri"/>
            </a:endParaRPr>
          </a:p>
        </p:txBody>
      </p:sp>
      <p:sp>
        <p:nvSpPr>
          <p:cNvPr id="90" name="Google Shape;90;p16"/>
          <p:cNvSpPr/>
          <p:nvPr/>
        </p:nvSpPr>
        <p:spPr>
          <a:xfrm>
            <a:off x="5588775" y="1702225"/>
            <a:ext cx="2689800" cy="432300"/>
          </a:xfrm>
          <a:prstGeom prst="roundRect">
            <a:avLst>
              <a:gd name="adj" fmla="val 16667"/>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fr" sz="1500" b="1">
                <a:latin typeface="Calibri"/>
                <a:ea typeface="Calibri"/>
                <a:cs typeface="Calibri"/>
                <a:sym typeface="Calibri"/>
              </a:rPr>
              <a:t>1 critère mineur </a:t>
            </a:r>
            <a:endParaRPr sz="1500" b="1">
              <a:latin typeface="Calibri"/>
              <a:ea typeface="Calibri"/>
              <a:cs typeface="Calibri"/>
              <a:sym typeface="Calibri"/>
            </a:endParaRPr>
          </a:p>
        </p:txBody>
      </p:sp>
      <p:sp>
        <p:nvSpPr>
          <p:cNvPr id="91" name="Google Shape;91;p16"/>
          <p:cNvSpPr/>
          <p:nvPr/>
        </p:nvSpPr>
        <p:spPr>
          <a:xfrm>
            <a:off x="5732275" y="2785951"/>
            <a:ext cx="2322900" cy="514200"/>
          </a:xfrm>
          <a:prstGeom prst="roundRect">
            <a:avLst>
              <a:gd name="adj" fmla="val 16667"/>
            </a:avLst>
          </a:prstGeom>
          <a:solidFill>
            <a:srgbClr val="FFF5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fr" sz="1500" b="1">
                <a:latin typeface="Calibri"/>
                <a:ea typeface="Calibri"/>
                <a:cs typeface="Calibri"/>
                <a:sym typeface="Calibri"/>
              </a:rPr>
              <a:t>Tachycardie ≥ 90 bpm</a:t>
            </a:r>
            <a:endParaRPr sz="1500" b="1">
              <a:latin typeface="Calibri"/>
              <a:ea typeface="Calibri"/>
              <a:cs typeface="Calibri"/>
              <a:sym typeface="Calibri"/>
            </a:endParaRPr>
          </a:p>
        </p:txBody>
      </p:sp>
      <p:sp>
        <p:nvSpPr>
          <p:cNvPr id="92" name="Google Shape;92;p16"/>
          <p:cNvSpPr/>
          <p:nvPr/>
        </p:nvSpPr>
        <p:spPr>
          <a:xfrm>
            <a:off x="5732275" y="3359526"/>
            <a:ext cx="2322900" cy="514200"/>
          </a:xfrm>
          <a:prstGeom prst="roundRect">
            <a:avLst>
              <a:gd name="adj" fmla="val 16667"/>
            </a:avLst>
          </a:prstGeom>
          <a:solidFill>
            <a:srgbClr val="FFF5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fr" sz="1500" b="1">
                <a:latin typeface="Calibri"/>
                <a:ea typeface="Calibri"/>
                <a:cs typeface="Calibri"/>
                <a:sym typeface="Calibri"/>
              </a:rPr>
              <a:t>Hémoglobine ≤ 10,5 g/dL</a:t>
            </a:r>
            <a:endParaRPr sz="1500" b="1">
              <a:latin typeface="Calibri"/>
              <a:ea typeface="Calibri"/>
              <a:cs typeface="Calibri"/>
              <a:sym typeface="Calibri"/>
            </a:endParaRPr>
          </a:p>
        </p:txBody>
      </p:sp>
      <p:sp>
        <p:nvSpPr>
          <p:cNvPr id="93" name="Google Shape;93;p16"/>
          <p:cNvSpPr/>
          <p:nvPr/>
        </p:nvSpPr>
        <p:spPr>
          <a:xfrm>
            <a:off x="5732275" y="3933089"/>
            <a:ext cx="2322900" cy="514200"/>
          </a:xfrm>
          <a:prstGeom prst="roundRect">
            <a:avLst>
              <a:gd name="adj" fmla="val 16667"/>
            </a:avLst>
          </a:prstGeom>
          <a:solidFill>
            <a:srgbClr val="FFF5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fr" sz="1500" b="1">
                <a:latin typeface="Calibri"/>
                <a:ea typeface="Calibri"/>
                <a:cs typeface="Calibri"/>
                <a:sym typeface="Calibri"/>
              </a:rPr>
              <a:t>Albumine ≤ 35 g/L</a:t>
            </a:r>
            <a:endParaRPr sz="1500" b="1">
              <a:latin typeface="Calibri"/>
              <a:ea typeface="Calibri"/>
              <a:cs typeface="Calibri"/>
              <a:sym typeface="Calibri"/>
            </a:endParaRPr>
          </a:p>
        </p:txBody>
      </p:sp>
      <p:sp>
        <p:nvSpPr>
          <p:cNvPr id="94" name="Google Shape;94;p16"/>
          <p:cNvSpPr/>
          <p:nvPr/>
        </p:nvSpPr>
        <p:spPr>
          <a:xfrm>
            <a:off x="5732275" y="4488477"/>
            <a:ext cx="2322900" cy="514200"/>
          </a:xfrm>
          <a:prstGeom prst="roundRect">
            <a:avLst>
              <a:gd name="adj" fmla="val 16667"/>
            </a:avLst>
          </a:prstGeom>
          <a:solidFill>
            <a:srgbClr val="FFF5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None/>
            </a:pPr>
            <a:r>
              <a:rPr lang="fr" sz="1500" b="1">
                <a:latin typeface="Calibri"/>
                <a:ea typeface="Calibri"/>
                <a:cs typeface="Calibri"/>
                <a:sym typeface="Calibri"/>
              </a:rPr>
              <a:t>CRP ≥ 30 mg/L</a:t>
            </a:r>
            <a:endParaRPr sz="1500" b="1">
              <a:latin typeface="Calibri"/>
              <a:ea typeface="Calibri"/>
              <a:cs typeface="Calibri"/>
              <a:sym typeface="Calibri"/>
            </a:endParaRPr>
          </a:p>
        </p:txBody>
      </p:sp>
      <p:sp>
        <p:nvSpPr>
          <p:cNvPr id="95" name="Google Shape;95;p16"/>
          <p:cNvSpPr/>
          <p:nvPr/>
        </p:nvSpPr>
        <p:spPr>
          <a:xfrm>
            <a:off x="4043900" y="2473075"/>
            <a:ext cx="908700" cy="890700"/>
          </a:xfrm>
          <a:prstGeom prst="mathPlus">
            <a:avLst>
              <a:gd name="adj1" fmla="val 2352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6" name="Google Shape;9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3</a:t>
            </a:fld>
            <a:endParaRPr/>
          </a:p>
        </p:txBody>
      </p:sp>
      <p:graphicFrame>
        <p:nvGraphicFramePr>
          <p:cNvPr id="97" name="Google Shape;97;p16"/>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Définition</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médicale</a:t>
                      </a:r>
                      <a:endParaRPr sz="1700">
                        <a:solidFill>
                          <a:srgbClr val="999999"/>
                        </a:solidFill>
                        <a:latin typeface="Calibri"/>
                        <a:ea typeface="Calibri"/>
                        <a:cs typeface="Calibri"/>
                        <a:sym typeface="Calibri"/>
                      </a:endParaRPr>
                    </a:p>
                  </a:txBody>
                  <a:tcPr marL="91425" marR="91425" marT="91425" marB="91425" anchor="ctr">
                    <a:lnR w="9525" cap="flat" cmpd="sng">
                      <a:solidFill>
                        <a:srgbClr val="9E9E9E"/>
                      </a:solidFill>
                      <a:prstDash val="solid"/>
                      <a:round/>
                      <a:headEnd type="none" w="sm" len="sm"/>
                      <a:tailEnd type="none" w="sm" len="sm"/>
                    </a:lnR>
                    <a:solidFill>
                      <a:srgbClr val="C9DAF8"/>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lnL w="9525" cap="flat" cmpd="sng">
                      <a:solidFill>
                        <a:srgbClr val="9E9E9E"/>
                      </a:solidFill>
                      <a:prstDash val="solid"/>
                      <a:round/>
                      <a:headEnd type="none" w="sm" len="sm"/>
                      <a:tailEnd type="none" w="sm" len="sm"/>
                    </a:lnL>
                    <a:solidFill>
                      <a:schemeClr val="lt1"/>
                    </a:solidFill>
                  </a:tcPr>
                </a:tc>
                <a:extLst>
                  <a:ext uri="{0D108BD9-81ED-4DB2-BD59-A6C34878D82A}">
                    <a16:rowId xmlns:a16="http://schemas.microsoft.com/office/drawing/2014/main" val="10000"/>
                  </a:ext>
                </a:extLst>
              </a:tr>
            </a:tbl>
          </a:graphicData>
        </a:graphic>
      </p:graphicFrame>
      <p:pic>
        <p:nvPicPr>
          <p:cNvPr id="98" name="Google Shape;98;p16"/>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Google Shape;70;p15">
            <a:extLst>
              <a:ext uri="{FF2B5EF4-FFF2-40B4-BE49-F238E27FC236}">
                <a16:creationId xmlns:a16="http://schemas.microsoft.com/office/drawing/2014/main" id="{2353E18B-88E4-F76E-85B3-A03CCB9CF9AD}"/>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Définition de la colite aiguë grave (CAG)</a:t>
            </a:r>
            <a:endParaRPr sz="1800" b="1" dirty="0">
              <a:solidFill>
                <a:srgbClr val="000000"/>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2"/>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565" name="Google Shape;565;p42"/>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Colite aiguë grave “refroidie”</a:t>
            </a:r>
            <a:endParaRPr sz="1800" b="1" dirty="0">
              <a:solidFill>
                <a:srgbClr val="000000"/>
              </a:solidFill>
              <a:latin typeface="Calibri"/>
              <a:ea typeface="Calibri"/>
              <a:cs typeface="Calibri"/>
              <a:sym typeface="Calibri"/>
            </a:endParaRPr>
          </a:p>
        </p:txBody>
      </p:sp>
      <p:sp>
        <p:nvSpPr>
          <p:cNvPr id="566" name="Google Shape;566;p42"/>
          <p:cNvSpPr/>
          <p:nvPr/>
        </p:nvSpPr>
        <p:spPr>
          <a:xfrm>
            <a:off x="158750" y="1086225"/>
            <a:ext cx="8865600" cy="782100"/>
          </a:xfrm>
          <a:prstGeom prst="roundRect">
            <a:avLst>
              <a:gd name="adj" fmla="val 16667"/>
            </a:avLst>
          </a:prstGeom>
          <a:solidFill>
            <a:srgbClr val="C9DAF8"/>
          </a:solidFill>
          <a:ln w="9525" cap="flat" cmpd="sng">
            <a:solidFill>
              <a:srgbClr val="595959"/>
            </a:solidFill>
            <a:prstDash val="solid"/>
            <a:round/>
            <a:headEnd type="none" w="sm" len="sm"/>
            <a:tailEnd type="none" w="sm" len="sm"/>
          </a:ln>
        </p:spPr>
        <p:txBody>
          <a:bodyPr spcFirstLastPara="1" wrap="square" lIns="36000" tIns="36000" rIns="36000" bIns="36000" anchor="t" anchorCtr="0">
            <a:noAutofit/>
          </a:bodyPr>
          <a:lstStyle/>
          <a:p>
            <a:pPr marL="0" lvl="0" indent="0" algn="ctr" rtl="0">
              <a:spcBef>
                <a:spcPts val="0"/>
              </a:spcBef>
              <a:spcAft>
                <a:spcPts val="0"/>
              </a:spcAft>
              <a:buNone/>
            </a:pPr>
            <a:br>
              <a:rPr lang="fr" sz="1600" b="1" u="sng">
                <a:latin typeface="Calibri"/>
                <a:ea typeface="Calibri"/>
                <a:cs typeface="Calibri"/>
                <a:sym typeface="Calibri"/>
              </a:rPr>
            </a:br>
            <a:endParaRPr sz="1600" b="1" u="sng">
              <a:latin typeface="Calibri"/>
              <a:ea typeface="Calibri"/>
              <a:cs typeface="Calibri"/>
              <a:sym typeface="Calibri"/>
            </a:endParaRPr>
          </a:p>
          <a:p>
            <a:pPr marL="457200" lvl="0" indent="0" algn="l" rtl="0">
              <a:spcBef>
                <a:spcPts val="0"/>
              </a:spcBef>
              <a:spcAft>
                <a:spcPts val="0"/>
              </a:spcAft>
              <a:buNone/>
            </a:pPr>
            <a:endParaRPr sz="1600" b="1">
              <a:latin typeface="Calibri"/>
              <a:ea typeface="Calibri"/>
              <a:cs typeface="Calibri"/>
              <a:sym typeface="Calibri"/>
            </a:endParaRPr>
          </a:p>
        </p:txBody>
      </p:sp>
      <p:sp>
        <p:nvSpPr>
          <p:cNvPr id="567" name="Google Shape;567;p42"/>
          <p:cNvSpPr/>
          <p:nvPr/>
        </p:nvSpPr>
        <p:spPr>
          <a:xfrm>
            <a:off x="419838" y="1147860"/>
            <a:ext cx="1978200" cy="647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latin typeface="Calibri"/>
                <a:ea typeface="Calibri"/>
                <a:cs typeface="Calibri"/>
                <a:sym typeface="Calibri"/>
              </a:rPr>
              <a:t>Amélioration sous traitement médical</a:t>
            </a:r>
            <a:endParaRPr sz="1600" b="1">
              <a:latin typeface="Calibri"/>
              <a:ea typeface="Calibri"/>
              <a:cs typeface="Calibri"/>
              <a:sym typeface="Calibri"/>
            </a:endParaRPr>
          </a:p>
        </p:txBody>
      </p:sp>
      <p:cxnSp>
        <p:nvCxnSpPr>
          <p:cNvPr id="568" name="Google Shape;568;p42"/>
          <p:cNvCxnSpPr>
            <a:stCxn id="567" idx="3"/>
            <a:endCxn id="569" idx="1"/>
          </p:cNvCxnSpPr>
          <p:nvPr/>
        </p:nvCxnSpPr>
        <p:spPr>
          <a:xfrm>
            <a:off x="2398038" y="1471410"/>
            <a:ext cx="744900" cy="0"/>
          </a:xfrm>
          <a:prstGeom prst="straightConnector1">
            <a:avLst/>
          </a:prstGeom>
          <a:noFill/>
          <a:ln w="9525" cap="flat" cmpd="sng">
            <a:solidFill>
              <a:schemeClr val="dk2"/>
            </a:solidFill>
            <a:prstDash val="solid"/>
            <a:round/>
            <a:headEnd type="none" w="med" len="med"/>
            <a:tailEnd type="triangle" w="med" len="med"/>
          </a:ln>
        </p:spPr>
      </p:cxnSp>
      <p:sp>
        <p:nvSpPr>
          <p:cNvPr id="569" name="Google Shape;569;p42"/>
          <p:cNvSpPr/>
          <p:nvPr/>
        </p:nvSpPr>
        <p:spPr>
          <a:xfrm>
            <a:off x="3143000" y="1147860"/>
            <a:ext cx="1978200" cy="647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latin typeface="Calibri"/>
                <a:ea typeface="Calibri"/>
                <a:cs typeface="Calibri"/>
                <a:sym typeface="Calibri"/>
              </a:rPr>
              <a:t>Sortie à domicile</a:t>
            </a:r>
            <a:endParaRPr sz="1600" b="1">
              <a:latin typeface="Calibri"/>
              <a:ea typeface="Calibri"/>
              <a:cs typeface="Calibri"/>
              <a:sym typeface="Calibri"/>
            </a:endParaRPr>
          </a:p>
        </p:txBody>
      </p:sp>
      <p:cxnSp>
        <p:nvCxnSpPr>
          <p:cNvPr id="570" name="Google Shape;570;p42"/>
          <p:cNvCxnSpPr>
            <a:stCxn id="569" idx="3"/>
            <a:endCxn id="571" idx="1"/>
          </p:cNvCxnSpPr>
          <p:nvPr/>
        </p:nvCxnSpPr>
        <p:spPr>
          <a:xfrm>
            <a:off x="5121200" y="1471410"/>
            <a:ext cx="744900" cy="0"/>
          </a:xfrm>
          <a:prstGeom prst="straightConnector1">
            <a:avLst/>
          </a:prstGeom>
          <a:noFill/>
          <a:ln w="9525" cap="flat" cmpd="sng">
            <a:solidFill>
              <a:schemeClr val="dk2"/>
            </a:solidFill>
            <a:prstDash val="solid"/>
            <a:round/>
            <a:headEnd type="none" w="med" len="med"/>
            <a:tailEnd type="triangle" w="med" len="med"/>
          </a:ln>
        </p:spPr>
      </p:cxnSp>
      <p:sp>
        <p:nvSpPr>
          <p:cNvPr id="571" name="Google Shape;571;p42"/>
          <p:cNvSpPr/>
          <p:nvPr/>
        </p:nvSpPr>
        <p:spPr>
          <a:xfrm>
            <a:off x="5866138" y="1147860"/>
            <a:ext cx="2973300" cy="647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latin typeface="Calibri"/>
                <a:ea typeface="Calibri"/>
                <a:cs typeface="Calibri"/>
                <a:sym typeface="Calibri"/>
              </a:rPr>
              <a:t>Réhospitalisation et chirurgie</a:t>
            </a:r>
            <a:endParaRPr sz="1600" b="1">
              <a:latin typeface="Calibri"/>
              <a:ea typeface="Calibri"/>
              <a:cs typeface="Calibri"/>
              <a:sym typeface="Calibri"/>
            </a:endParaRPr>
          </a:p>
        </p:txBody>
      </p:sp>
      <p:cxnSp>
        <p:nvCxnSpPr>
          <p:cNvPr id="572" name="Google Shape;572;p42"/>
          <p:cNvCxnSpPr>
            <a:cxnSpLocks/>
            <a:stCxn id="567" idx="2"/>
            <a:endCxn id="573" idx="0"/>
          </p:cNvCxnSpPr>
          <p:nvPr/>
        </p:nvCxnSpPr>
        <p:spPr>
          <a:xfrm rot="16200000" flipH="1">
            <a:off x="2724034" y="479864"/>
            <a:ext cx="300499" cy="2930690"/>
          </a:xfrm>
          <a:prstGeom prst="bentConnector3">
            <a:avLst>
              <a:gd name="adj1" fmla="val 50000"/>
            </a:avLst>
          </a:prstGeom>
          <a:noFill/>
          <a:ln w="9525" cap="flat" cmpd="sng">
            <a:solidFill>
              <a:schemeClr val="dk2"/>
            </a:solidFill>
            <a:prstDash val="solid"/>
            <a:round/>
            <a:headEnd type="none" w="med" len="med"/>
            <a:tailEnd type="none" w="med" len="med"/>
          </a:ln>
        </p:spPr>
      </p:cxnSp>
      <p:pic>
        <p:nvPicPr>
          <p:cNvPr id="573" name="Google Shape;573;p42"/>
          <p:cNvPicPr preferRelativeResize="0"/>
          <p:nvPr/>
        </p:nvPicPr>
        <p:blipFill>
          <a:blip r:embed="rId3">
            <a:alphaModFix/>
          </a:blip>
          <a:srcRect t="6535" r="15234"/>
          <a:stretch>
            <a:fillRect/>
          </a:stretch>
        </p:blipFill>
        <p:spPr>
          <a:xfrm>
            <a:off x="2204027" y="2095459"/>
            <a:ext cx="4271202" cy="3019101"/>
          </a:xfrm>
          <a:prstGeom prst="rect">
            <a:avLst/>
          </a:prstGeom>
          <a:noFill/>
          <a:ln>
            <a:noFill/>
          </a:ln>
        </p:spPr>
      </p:pic>
      <p:cxnSp>
        <p:nvCxnSpPr>
          <p:cNvPr id="574" name="Google Shape;574;p42"/>
          <p:cNvCxnSpPr>
            <a:cxnSpLocks/>
            <a:stCxn id="571" idx="2"/>
            <a:endCxn id="573" idx="0"/>
          </p:cNvCxnSpPr>
          <p:nvPr/>
        </p:nvCxnSpPr>
        <p:spPr>
          <a:xfrm rot="5400000">
            <a:off x="5695959" y="438629"/>
            <a:ext cx="300499" cy="3013160"/>
          </a:xfrm>
          <a:prstGeom prst="bentConnector3">
            <a:avLst>
              <a:gd name="adj1" fmla="val 50000"/>
            </a:avLst>
          </a:prstGeom>
          <a:noFill/>
          <a:ln w="9525" cap="flat" cmpd="sng">
            <a:solidFill>
              <a:schemeClr val="dk2"/>
            </a:solidFill>
            <a:prstDash val="solid"/>
            <a:round/>
            <a:headEnd type="none" w="med" len="med"/>
            <a:tailEnd type="none" w="med" len="med"/>
          </a:ln>
        </p:spPr>
      </p:cxnSp>
      <p:sp>
        <p:nvSpPr>
          <p:cNvPr id="575" name="Google Shape;575;p42"/>
          <p:cNvSpPr txBox="1"/>
          <p:nvPr/>
        </p:nvSpPr>
        <p:spPr>
          <a:xfrm>
            <a:off x="2512737" y="1929960"/>
            <a:ext cx="4730100" cy="430857"/>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i="1" dirty="0">
                <a:solidFill>
                  <a:srgbClr val="0D2DF6"/>
                </a:solidFill>
                <a:latin typeface="Calibri"/>
                <a:ea typeface="Calibri"/>
                <a:cs typeface="Calibri"/>
                <a:sym typeface="Calibri"/>
              </a:rPr>
              <a:t>DÉLAI AVANT RÉHOSPITALISATION</a:t>
            </a:r>
            <a:endParaRPr sz="1600" i="1" dirty="0">
              <a:solidFill>
                <a:srgbClr val="0D2DF6"/>
              </a:solidFill>
              <a:latin typeface="Calibri"/>
              <a:ea typeface="Calibri"/>
              <a:cs typeface="Calibri"/>
              <a:sym typeface="Calibri"/>
            </a:endParaRPr>
          </a:p>
        </p:txBody>
      </p:sp>
      <p:graphicFrame>
        <p:nvGraphicFramePr>
          <p:cNvPr id="576" name="Google Shape;576;p42"/>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577" name="Google Shape;577;p42"/>
          <p:cNvPicPr preferRelativeResize="0"/>
          <p:nvPr/>
        </p:nvPicPr>
        <p:blipFill>
          <a:blip r:embed="rId4">
            <a:alphaModFix/>
          </a:blip>
          <a:stretch>
            <a:fillRect/>
          </a:stretch>
        </p:blipFill>
        <p:spPr>
          <a:xfrm>
            <a:off x="7608675" y="0"/>
            <a:ext cx="1535326" cy="591050"/>
          </a:xfrm>
          <a:prstGeom prst="rect">
            <a:avLst/>
          </a:prstGeom>
          <a:noFill/>
          <a:ln>
            <a:noFill/>
          </a:ln>
        </p:spPr>
      </p:pic>
      <p:sp>
        <p:nvSpPr>
          <p:cNvPr id="6" name="Google Shape;575;p42">
            <a:extLst>
              <a:ext uri="{FF2B5EF4-FFF2-40B4-BE49-F238E27FC236}">
                <a16:creationId xmlns:a16="http://schemas.microsoft.com/office/drawing/2014/main" id="{C9338998-1538-6687-F2B5-795D506BB04E}"/>
              </a:ext>
            </a:extLst>
          </p:cNvPr>
          <p:cNvSpPr txBox="1"/>
          <p:nvPr/>
        </p:nvSpPr>
        <p:spPr>
          <a:xfrm>
            <a:off x="4027350" y="2880000"/>
            <a:ext cx="47301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600" b="1" dirty="0">
                <a:latin typeface="Calibri"/>
                <a:ea typeface="Calibri"/>
                <a:cs typeface="Calibri"/>
                <a:sym typeface="Calibri"/>
              </a:rPr>
              <a:t>Délai médian de réadmission après la sortie : </a:t>
            </a:r>
            <a:br>
              <a:rPr lang="fr" sz="1600" b="1" dirty="0">
                <a:latin typeface="Calibri"/>
                <a:ea typeface="Calibri"/>
                <a:cs typeface="Calibri"/>
                <a:sym typeface="Calibri"/>
              </a:rPr>
            </a:br>
            <a:r>
              <a:rPr lang="fr" sz="1600" b="1" dirty="0">
                <a:latin typeface="Calibri"/>
                <a:ea typeface="Calibri"/>
                <a:cs typeface="Calibri"/>
                <a:sym typeface="Calibri"/>
              </a:rPr>
              <a:t>34 jours (26,5 - 79,5)</a:t>
            </a:r>
            <a:endParaRPr sz="1600" b="1" dirty="0">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43"/>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583" name="Google Shape;583;p43"/>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solidFill>
                  <a:schemeClr val="dk1"/>
                </a:solidFill>
                <a:latin typeface="Calibri"/>
                <a:ea typeface="Calibri"/>
                <a:cs typeface="Calibri"/>
                <a:sym typeface="Calibri"/>
              </a:rPr>
              <a:t>Colite aiguë grave “refroidie” : caractéristiques initiales</a:t>
            </a:r>
            <a:endParaRPr sz="1800" b="1" dirty="0">
              <a:latin typeface="Calibri"/>
              <a:ea typeface="Calibri"/>
              <a:cs typeface="Calibri"/>
              <a:sym typeface="Calibri"/>
            </a:endParaRPr>
          </a:p>
        </p:txBody>
      </p:sp>
      <p:graphicFrame>
        <p:nvGraphicFramePr>
          <p:cNvPr id="584" name="Google Shape;584;p43"/>
          <p:cNvGraphicFramePr/>
          <p:nvPr>
            <p:extLst>
              <p:ext uri="{D42A27DB-BD31-4B8C-83A1-F6EECF244321}">
                <p14:modId xmlns:p14="http://schemas.microsoft.com/office/powerpoint/2010/main" val="2606998318"/>
              </p:ext>
            </p:extLst>
          </p:nvPr>
        </p:nvGraphicFramePr>
        <p:xfrm>
          <a:off x="158750" y="1086225"/>
          <a:ext cx="8880850" cy="2820480"/>
        </p:xfrm>
        <a:graphic>
          <a:graphicData uri="http://schemas.openxmlformats.org/drawingml/2006/table">
            <a:tbl>
              <a:tblPr>
                <a:noFill/>
                <a:tableStyleId>{BD35E413-1C32-440D-A75A-6D148DF1699B}</a:tableStyleId>
              </a:tblPr>
              <a:tblGrid>
                <a:gridCol w="2495325">
                  <a:extLst>
                    <a:ext uri="{9D8B030D-6E8A-4147-A177-3AD203B41FA5}">
                      <a16:colId xmlns:a16="http://schemas.microsoft.com/office/drawing/2014/main" val="20000"/>
                    </a:ext>
                  </a:extLst>
                </a:gridCol>
                <a:gridCol w="2078450">
                  <a:extLst>
                    <a:ext uri="{9D8B030D-6E8A-4147-A177-3AD203B41FA5}">
                      <a16:colId xmlns:a16="http://schemas.microsoft.com/office/drawing/2014/main" val="20001"/>
                    </a:ext>
                  </a:extLst>
                </a:gridCol>
                <a:gridCol w="3496200">
                  <a:extLst>
                    <a:ext uri="{9D8B030D-6E8A-4147-A177-3AD203B41FA5}">
                      <a16:colId xmlns:a16="http://schemas.microsoft.com/office/drawing/2014/main" val="20002"/>
                    </a:ext>
                  </a:extLst>
                </a:gridCol>
                <a:gridCol w="810875">
                  <a:extLst>
                    <a:ext uri="{9D8B030D-6E8A-4147-A177-3AD203B41FA5}">
                      <a16:colId xmlns:a16="http://schemas.microsoft.com/office/drawing/2014/main" val="20003"/>
                    </a:ext>
                  </a:extLst>
                </a:gridCol>
              </a:tblGrid>
              <a:tr h="610800">
                <a:tc>
                  <a:txBody>
                    <a:bodyPr/>
                    <a:lstStyle/>
                    <a:p>
                      <a:pPr marL="0" marR="0" lvl="0" indent="0" algn="l" rtl="0">
                        <a:spcBef>
                          <a:spcPts val="0"/>
                        </a:spcBef>
                        <a:spcAft>
                          <a:spcPts val="0"/>
                        </a:spcAft>
                        <a:buNone/>
                      </a:pPr>
                      <a:endParaRPr sz="1700">
                        <a:latin typeface="Calibri"/>
                        <a:ea typeface="Calibri"/>
                        <a:cs typeface="Calibri"/>
                        <a:sym typeface="Calibri"/>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fr" sz="1700" b="1">
                          <a:latin typeface="Calibri"/>
                          <a:ea typeface="Calibri"/>
                          <a:cs typeface="Calibri"/>
                          <a:sym typeface="Calibri"/>
                        </a:rPr>
                        <a:t>Sortie puis réadmis </a:t>
                      </a:r>
                      <a:endParaRPr sz="1700" b="1">
                        <a:latin typeface="Calibri"/>
                        <a:ea typeface="Calibri"/>
                        <a:cs typeface="Calibri"/>
                        <a:sym typeface="Calibri"/>
                      </a:endParaRPr>
                    </a:p>
                    <a:p>
                      <a:pPr marL="0" lvl="0" indent="0" algn="ctr" rtl="0">
                        <a:lnSpc>
                          <a:spcPct val="100000"/>
                        </a:lnSpc>
                        <a:spcBef>
                          <a:spcPts val="0"/>
                        </a:spcBef>
                        <a:spcAft>
                          <a:spcPts val="0"/>
                        </a:spcAft>
                        <a:buNone/>
                      </a:pPr>
                      <a:r>
                        <a:rPr lang="fr" sz="1700" b="1">
                          <a:latin typeface="Calibri"/>
                          <a:ea typeface="Calibri"/>
                          <a:cs typeface="Calibri"/>
                          <a:sym typeface="Calibri"/>
                        </a:rPr>
                        <a:t>N = 15</a:t>
                      </a:r>
                      <a:endParaRPr sz="1700" b="1">
                        <a:latin typeface="Calibri"/>
                        <a:ea typeface="Calibri"/>
                        <a:cs typeface="Calibri"/>
                        <a:sym typeface="Calibri"/>
                      </a:endParaRPr>
                    </a:p>
                  </a:txBody>
                  <a:tcPr marL="36000" marR="36000" marT="36000" marB="360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9DAF8"/>
                    </a:solidFill>
                  </a:tcPr>
                </a:tc>
                <a:tc>
                  <a:txBody>
                    <a:bodyPr/>
                    <a:lstStyle/>
                    <a:p>
                      <a:pPr marL="0" marR="0" lvl="0" indent="0" algn="ctr" rtl="0">
                        <a:lnSpc>
                          <a:spcPct val="100000"/>
                        </a:lnSpc>
                        <a:spcBef>
                          <a:spcPts val="0"/>
                        </a:spcBef>
                        <a:spcAft>
                          <a:spcPts val="0"/>
                        </a:spcAft>
                        <a:buNone/>
                      </a:pPr>
                      <a:r>
                        <a:rPr lang="fr" sz="1700" b="1">
                          <a:latin typeface="Calibri"/>
                          <a:ea typeface="Calibri"/>
                          <a:cs typeface="Calibri"/>
                          <a:sym typeface="Calibri"/>
                        </a:rPr>
                        <a:t>Opérés dans la même hospitalisation</a:t>
                      </a:r>
                      <a:endParaRPr sz="1700" b="1">
                        <a:latin typeface="Calibri"/>
                        <a:ea typeface="Calibri"/>
                        <a:cs typeface="Calibri"/>
                        <a:sym typeface="Calibri"/>
                      </a:endParaRPr>
                    </a:p>
                    <a:p>
                      <a:pPr marL="0" lvl="0" indent="0" algn="ctr" rtl="0">
                        <a:lnSpc>
                          <a:spcPct val="100000"/>
                        </a:lnSpc>
                        <a:spcBef>
                          <a:spcPts val="0"/>
                        </a:spcBef>
                        <a:spcAft>
                          <a:spcPts val="0"/>
                        </a:spcAft>
                        <a:buNone/>
                      </a:pPr>
                      <a:r>
                        <a:rPr lang="fr" sz="1700" b="1">
                          <a:latin typeface="Calibri"/>
                          <a:ea typeface="Calibri"/>
                          <a:cs typeface="Calibri"/>
                          <a:sym typeface="Calibri"/>
                        </a:rPr>
                        <a:t>N = 22</a:t>
                      </a:r>
                      <a:endParaRPr sz="1700" b="1">
                        <a:latin typeface="Calibri"/>
                        <a:ea typeface="Calibri"/>
                        <a:cs typeface="Calibri"/>
                        <a:sym typeface="Calibri"/>
                      </a:endParaRPr>
                    </a:p>
                  </a:txBody>
                  <a:tcPr marL="0" marR="36000" marT="36000" marB="360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9E0EB"/>
                    </a:solidFill>
                  </a:tcPr>
                </a:tc>
                <a:tc>
                  <a:txBody>
                    <a:bodyPr/>
                    <a:lstStyle/>
                    <a:p>
                      <a:pPr marL="0" marR="0" lvl="0" indent="0" algn="ctr" rtl="0">
                        <a:lnSpc>
                          <a:spcPct val="100000"/>
                        </a:lnSpc>
                        <a:spcBef>
                          <a:spcPts val="0"/>
                        </a:spcBef>
                        <a:spcAft>
                          <a:spcPts val="0"/>
                        </a:spcAft>
                        <a:buNone/>
                      </a:pPr>
                      <a:r>
                        <a:rPr lang="fr" sz="1700" b="1" i="1">
                          <a:latin typeface="Calibri"/>
                          <a:ea typeface="Calibri"/>
                          <a:cs typeface="Calibri"/>
                          <a:sym typeface="Calibri"/>
                        </a:rPr>
                        <a:t>p value</a:t>
                      </a:r>
                      <a:endParaRPr sz="1700" b="1" i="1">
                        <a:latin typeface="Calibri"/>
                        <a:ea typeface="Calibri"/>
                        <a:cs typeface="Calibri"/>
                        <a:sym typeface="Calibri"/>
                      </a:endParaRPr>
                    </a:p>
                  </a:txBody>
                  <a:tcPr marL="0" marR="36000" marT="36000" marB="360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FEFEF"/>
                    </a:solidFill>
                  </a:tcPr>
                </a:tc>
                <a:extLst>
                  <a:ext uri="{0D108BD9-81ED-4DB2-BD59-A6C34878D82A}">
                    <a16:rowId xmlns:a16="http://schemas.microsoft.com/office/drawing/2014/main" val="10000"/>
                  </a:ext>
                </a:extLst>
              </a:tr>
              <a:tr h="421975">
                <a:tc>
                  <a:txBody>
                    <a:bodyPr/>
                    <a:lstStyle/>
                    <a:p>
                      <a:pPr marL="0" marR="0" lvl="0" indent="0" algn="ctr" rtl="0">
                        <a:spcBef>
                          <a:spcPts val="0"/>
                        </a:spcBef>
                        <a:spcAft>
                          <a:spcPts val="0"/>
                        </a:spcAft>
                        <a:buNone/>
                      </a:pPr>
                      <a:r>
                        <a:rPr lang="fr" sz="1700" b="1" dirty="0">
                          <a:latin typeface="Calibri"/>
                          <a:ea typeface="Calibri"/>
                          <a:cs typeface="Calibri"/>
                          <a:sym typeface="Calibri"/>
                        </a:rPr>
                        <a:t>Caractéristiques initiales</a:t>
                      </a:r>
                      <a:br>
                        <a:rPr lang="fr" sz="1700" b="1" dirty="0">
                          <a:latin typeface="Calibri"/>
                          <a:ea typeface="Calibri"/>
                          <a:cs typeface="Calibri"/>
                          <a:sym typeface="Calibri"/>
                        </a:rPr>
                      </a:br>
                      <a:r>
                        <a:rPr lang="fr" sz="1200" dirty="0">
                          <a:latin typeface="Calibri"/>
                          <a:ea typeface="Calibri"/>
                          <a:cs typeface="Calibri"/>
                          <a:sym typeface="Calibri"/>
                        </a:rPr>
                        <a:t>(Âge, BMI...)</a:t>
                      </a:r>
                      <a:endParaRPr sz="1200" dirty="0">
                        <a:latin typeface="Calibri"/>
                        <a:ea typeface="Calibri"/>
                        <a:cs typeface="Calibri"/>
                        <a:sym typeface="Calibri"/>
                      </a:endParaRPr>
                    </a:p>
                  </a:txBody>
                  <a:tcPr marL="0"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9D9D9"/>
                    </a:solidFill>
                  </a:tcPr>
                </a:tc>
                <a:tc gridSpan="2">
                  <a:txBody>
                    <a:bodyPr/>
                    <a:lstStyle/>
                    <a:p>
                      <a:pPr marL="0" lvl="0" indent="0" algn="ctr" rtl="0">
                        <a:spcBef>
                          <a:spcPts val="0"/>
                        </a:spcBef>
                        <a:spcAft>
                          <a:spcPts val="0"/>
                        </a:spcAft>
                        <a:buNone/>
                      </a:pPr>
                      <a:r>
                        <a:rPr lang="fr" sz="1700" i="1">
                          <a:latin typeface="Calibri"/>
                          <a:ea typeface="Calibri"/>
                          <a:cs typeface="Calibri"/>
                          <a:sym typeface="Calibri"/>
                        </a:rPr>
                        <a:t>Pas de différence</a:t>
                      </a:r>
                      <a:endParaRPr sz="1700" i="1">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000000"/>
                      </a:solidFill>
                      <a:prstDash val="solid"/>
                      <a:round/>
                      <a:headEnd type="none" w="sm" len="sm"/>
                      <a:tailEnd type="none" w="sm" len="sm"/>
                    </a:lnB>
                  </a:tcPr>
                </a:tc>
                <a:tc hMerge="1">
                  <a:txBody>
                    <a:bodyPr/>
                    <a:lstStyle/>
                    <a:p>
                      <a:endParaRPr lang="en-FR"/>
                    </a:p>
                  </a:txBody>
                  <a:tcPr/>
                </a:tc>
                <a:tc>
                  <a:txBody>
                    <a:bodyPr/>
                    <a:lstStyle/>
                    <a:p>
                      <a:pPr marL="0" lvl="0" indent="0" algn="ctr" rtl="0">
                        <a:spcBef>
                          <a:spcPts val="0"/>
                        </a:spcBef>
                        <a:spcAft>
                          <a:spcPts val="0"/>
                        </a:spcAft>
                        <a:buNone/>
                      </a:pPr>
                      <a:r>
                        <a:rPr lang="fr" sz="1700" i="1">
                          <a:latin typeface="Calibri"/>
                          <a:ea typeface="Calibri"/>
                          <a:cs typeface="Calibri"/>
                          <a:sym typeface="Calibri"/>
                        </a:rPr>
                        <a:t>NS</a:t>
                      </a:r>
                      <a:endParaRPr sz="1700" i="1">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70450">
                <a:tc>
                  <a:txBody>
                    <a:bodyPr/>
                    <a:lstStyle/>
                    <a:p>
                      <a:pPr marL="0" marR="0" lvl="0" indent="0" algn="ctr" rtl="0">
                        <a:spcBef>
                          <a:spcPts val="0"/>
                        </a:spcBef>
                        <a:spcAft>
                          <a:spcPts val="0"/>
                        </a:spcAft>
                        <a:buNone/>
                      </a:pPr>
                      <a:r>
                        <a:rPr lang="fr" sz="1700" b="1" dirty="0">
                          <a:latin typeface="Calibri"/>
                          <a:ea typeface="Calibri"/>
                          <a:cs typeface="Calibri"/>
                          <a:sym typeface="Calibri"/>
                        </a:rPr>
                        <a:t>Historique de la MICI</a:t>
                      </a:r>
                      <a:endParaRPr sz="1700" dirty="0">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9D9D9"/>
                    </a:solidFill>
                  </a:tcPr>
                </a:tc>
                <a:tc gridSpan="2">
                  <a:txBody>
                    <a:bodyPr/>
                    <a:lstStyle/>
                    <a:p>
                      <a:pPr marL="0" lvl="0" indent="0" algn="ctr" rtl="0">
                        <a:spcBef>
                          <a:spcPts val="0"/>
                        </a:spcBef>
                        <a:spcAft>
                          <a:spcPts val="0"/>
                        </a:spcAft>
                        <a:buNone/>
                      </a:pPr>
                      <a:r>
                        <a:rPr lang="fr" sz="1700" i="1">
                          <a:latin typeface="Calibri"/>
                          <a:ea typeface="Calibri"/>
                          <a:cs typeface="Calibri"/>
                          <a:sym typeface="Calibri"/>
                        </a:rPr>
                        <a:t>Pas de différence</a:t>
                      </a:r>
                      <a:endParaRPr sz="1700" i="1">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hMerge="1">
                  <a:txBody>
                    <a:bodyPr/>
                    <a:lstStyle/>
                    <a:p>
                      <a:endParaRPr lang="en-FR"/>
                    </a:p>
                  </a:txBody>
                  <a:tcPr/>
                </a:tc>
                <a:tc>
                  <a:txBody>
                    <a:bodyPr/>
                    <a:lstStyle/>
                    <a:p>
                      <a:pPr marL="0" lvl="0" indent="0" algn="ctr" rtl="0">
                        <a:spcBef>
                          <a:spcPts val="0"/>
                        </a:spcBef>
                        <a:spcAft>
                          <a:spcPts val="0"/>
                        </a:spcAft>
                        <a:buNone/>
                      </a:pPr>
                      <a:r>
                        <a:rPr lang="fr" sz="1700" i="1">
                          <a:latin typeface="Calibri"/>
                          <a:ea typeface="Calibri"/>
                          <a:cs typeface="Calibri"/>
                          <a:sym typeface="Calibri"/>
                        </a:rPr>
                        <a:t>NS</a:t>
                      </a:r>
                      <a:endParaRPr sz="1700" i="1">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70450">
                <a:tc>
                  <a:txBody>
                    <a:bodyPr/>
                    <a:lstStyle/>
                    <a:p>
                      <a:pPr marL="0" marR="0" lvl="0" indent="0" algn="ctr" rtl="0">
                        <a:spcBef>
                          <a:spcPts val="0"/>
                        </a:spcBef>
                        <a:spcAft>
                          <a:spcPts val="0"/>
                        </a:spcAft>
                        <a:buNone/>
                      </a:pPr>
                      <a:r>
                        <a:rPr lang="fr" sz="1500" b="1" dirty="0">
                          <a:latin typeface="Calibri"/>
                          <a:ea typeface="Calibri"/>
                          <a:cs typeface="Calibri"/>
                          <a:sym typeface="Calibri"/>
                        </a:rPr>
                        <a:t>ATCD </a:t>
                      </a:r>
                      <a:r>
                        <a:rPr lang="fr" sz="1500" b="1" dirty="0" err="1">
                          <a:latin typeface="Calibri"/>
                          <a:ea typeface="Calibri"/>
                          <a:cs typeface="Calibri"/>
                          <a:sym typeface="Calibri"/>
                        </a:rPr>
                        <a:t>thiopurines</a:t>
                      </a:r>
                      <a:r>
                        <a:rPr lang="fr" sz="1500" b="1" dirty="0">
                          <a:latin typeface="Calibri"/>
                          <a:ea typeface="Calibri"/>
                          <a:cs typeface="Calibri"/>
                          <a:sym typeface="Calibri"/>
                        </a:rPr>
                        <a:t> ou </a:t>
                      </a:r>
                      <a:r>
                        <a:rPr lang="fr" sz="1500" b="1" dirty="0" err="1">
                          <a:latin typeface="Calibri"/>
                          <a:ea typeface="Calibri"/>
                          <a:cs typeface="Calibri"/>
                          <a:sym typeface="Calibri"/>
                        </a:rPr>
                        <a:t>antiTNF</a:t>
                      </a:r>
                      <a:endParaRPr sz="1500" b="1" dirty="0">
                        <a:latin typeface="Calibri"/>
                        <a:ea typeface="Calibri"/>
                        <a:cs typeface="Calibri"/>
                        <a:sym typeface="Calibri"/>
                      </a:endParaRPr>
                    </a:p>
                  </a:txBody>
                  <a:tcPr marL="91425" marR="0"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9D9D9"/>
                    </a:solidFill>
                  </a:tcPr>
                </a:tc>
                <a:tc gridSpan="2">
                  <a:txBody>
                    <a:bodyPr/>
                    <a:lstStyle/>
                    <a:p>
                      <a:pPr marL="0" lvl="0" indent="0" algn="ctr" rtl="0">
                        <a:spcBef>
                          <a:spcPts val="0"/>
                        </a:spcBef>
                        <a:spcAft>
                          <a:spcPts val="0"/>
                        </a:spcAft>
                        <a:buNone/>
                      </a:pPr>
                      <a:r>
                        <a:rPr lang="fr" sz="1700" i="1">
                          <a:solidFill>
                            <a:schemeClr val="dk1"/>
                          </a:solidFill>
                          <a:latin typeface="Calibri"/>
                          <a:ea typeface="Calibri"/>
                          <a:cs typeface="Calibri"/>
                          <a:sym typeface="Calibri"/>
                        </a:rPr>
                        <a:t>Pas de différence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hMerge="1">
                  <a:txBody>
                    <a:bodyPr/>
                    <a:lstStyle/>
                    <a:p>
                      <a:endParaRPr lang="en-FR"/>
                    </a:p>
                  </a:txBody>
                  <a:tcPr/>
                </a:tc>
                <a:tc>
                  <a:txBody>
                    <a:bodyPr/>
                    <a:lstStyle/>
                    <a:p>
                      <a:pPr marL="0" lvl="0" indent="0" algn="ctr" rtl="0">
                        <a:spcBef>
                          <a:spcPts val="0"/>
                        </a:spcBef>
                        <a:spcAft>
                          <a:spcPts val="0"/>
                        </a:spcAft>
                        <a:buNone/>
                      </a:pPr>
                      <a:r>
                        <a:rPr lang="fr" sz="1500" i="1">
                          <a:latin typeface="Calibri"/>
                          <a:ea typeface="Calibri"/>
                          <a:cs typeface="Calibri"/>
                          <a:sym typeface="Calibri"/>
                        </a:rPr>
                        <a:t>NS</a:t>
                      </a:r>
                      <a:endParaRPr sz="1500" i="1">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690500">
                <a:tc>
                  <a:txBody>
                    <a:bodyPr/>
                    <a:lstStyle/>
                    <a:p>
                      <a:pPr marL="0" lvl="0" indent="0" algn="ctr" rtl="0">
                        <a:spcBef>
                          <a:spcPts val="0"/>
                        </a:spcBef>
                        <a:spcAft>
                          <a:spcPts val="0"/>
                        </a:spcAft>
                        <a:buNone/>
                      </a:pPr>
                      <a:r>
                        <a:rPr lang="fr" sz="1700" b="1" dirty="0">
                          <a:latin typeface="Calibri"/>
                          <a:ea typeface="Calibri"/>
                          <a:cs typeface="Calibri"/>
                          <a:sym typeface="Calibri"/>
                        </a:rPr>
                        <a:t>Présentation de la CAG</a:t>
                      </a:r>
                      <a:br>
                        <a:rPr lang="fr" sz="1700" dirty="0">
                          <a:latin typeface="Calibri"/>
                          <a:ea typeface="Calibri"/>
                          <a:cs typeface="Calibri"/>
                          <a:sym typeface="Calibri"/>
                        </a:rPr>
                      </a:br>
                      <a:r>
                        <a:rPr lang="fr" sz="1700" dirty="0">
                          <a:latin typeface="Calibri"/>
                          <a:ea typeface="Calibri"/>
                          <a:cs typeface="Calibri"/>
                          <a:sym typeface="Calibri"/>
                        </a:rPr>
                        <a:t>(</a:t>
                      </a:r>
                      <a:r>
                        <a:rPr lang="fr" sz="1700" dirty="0" err="1">
                          <a:latin typeface="Calibri"/>
                          <a:ea typeface="Calibri"/>
                          <a:cs typeface="Calibri"/>
                          <a:sym typeface="Calibri"/>
                        </a:rPr>
                        <a:t>Lichtiger</a:t>
                      </a:r>
                      <a:r>
                        <a:rPr lang="fr" sz="1700" dirty="0">
                          <a:latin typeface="Calibri"/>
                          <a:ea typeface="Calibri"/>
                          <a:cs typeface="Calibri"/>
                          <a:sym typeface="Calibri"/>
                        </a:rPr>
                        <a:t>, bio, UCEIS...)</a:t>
                      </a:r>
                      <a:endParaRPr sz="1700" dirty="0">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D9D9D9"/>
                    </a:solidFill>
                  </a:tcPr>
                </a:tc>
                <a:tc>
                  <a:txBody>
                    <a:bodyPr/>
                    <a:lstStyle/>
                    <a:p>
                      <a:pPr marL="0" lvl="0" indent="0" algn="ctr" rtl="0">
                        <a:spcBef>
                          <a:spcPts val="0"/>
                        </a:spcBef>
                        <a:spcAft>
                          <a:spcPts val="0"/>
                        </a:spcAft>
                        <a:buNone/>
                      </a:pPr>
                      <a:r>
                        <a:rPr lang="fr" sz="1700">
                          <a:latin typeface="Calibri"/>
                          <a:ea typeface="Calibri"/>
                          <a:cs typeface="Calibri"/>
                          <a:sym typeface="Calibri"/>
                        </a:rPr>
                        <a:t>0 forme compliquée</a:t>
                      </a:r>
                      <a:endParaRPr sz="1700">
                        <a:latin typeface="Calibri"/>
                        <a:ea typeface="Calibri"/>
                        <a:cs typeface="Calibri"/>
                        <a:sym typeface="Calibri"/>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b="1" dirty="0">
                          <a:latin typeface="Calibri"/>
                          <a:ea typeface="Calibri"/>
                          <a:cs typeface="Calibri"/>
                          <a:sym typeface="Calibri"/>
                        </a:rPr>
                        <a:t>Compliquée : 16%</a:t>
                      </a:r>
                      <a:endParaRPr sz="1600" b="1" dirty="0">
                        <a:latin typeface="Calibri"/>
                        <a:ea typeface="Calibri"/>
                        <a:cs typeface="Calibri"/>
                        <a:sym typeface="Calibri"/>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b="1" dirty="0">
                          <a:latin typeface="Calibri"/>
                          <a:ea typeface="Calibri"/>
                          <a:cs typeface="Calibri"/>
                          <a:sym typeface="Calibri"/>
                        </a:rPr>
                        <a:t>0.02</a:t>
                      </a:r>
                      <a:endParaRPr sz="1600" b="1" dirty="0">
                        <a:latin typeface="Calibri"/>
                        <a:ea typeface="Calibri"/>
                        <a:cs typeface="Calibri"/>
                        <a:sym typeface="Calibri"/>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585" name="Google Shape;585;p43"/>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586" name="Google Shape;586;p43"/>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44"/>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592" name="Google Shape;592;p44"/>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lvl="0">
              <a:lnSpc>
                <a:spcPct val="115000"/>
              </a:lnSpc>
            </a:pPr>
            <a:r>
              <a:rPr lang="fr" sz="1800" b="1" dirty="0">
                <a:solidFill>
                  <a:schemeClr val="dk1"/>
                </a:solidFill>
                <a:latin typeface="Calibri"/>
                <a:ea typeface="Calibri"/>
                <a:cs typeface="Calibri"/>
                <a:sym typeface="Calibri"/>
              </a:rPr>
              <a:t>Colite aiguë grave “refroidie” : caractéristiques initiales</a:t>
            </a:r>
            <a:endParaRPr sz="1800" b="1" dirty="0">
              <a:latin typeface="Calibri"/>
              <a:ea typeface="Calibri"/>
              <a:cs typeface="Calibri"/>
              <a:sym typeface="Calibri"/>
            </a:endParaRPr>
          </a:p>
        </p:txBody>
      </p:sp>
      <p:graphicFrame>
        <p:nvGraphicFramePr>
          <p:cNvPr id="593" name="Google Shape;593;p44"/>
          <p:cNvGraphicFramePr/>
          <p:nvPr>
            <p:extLst>
              <p:ext uri="{D42A27DB-BD31-4B8C-83A1-F6EECF244321}">
                <p14:modId xmlns:p14="http://schemas.microsoft.com/office/powerpoint/2010/main" val="764647529"/>
              </p:ext>
            </p:extLst>
          </p:nvPr>
        </p:nvGraphicFramePr>
        <p:xfrm>
          <a:off x="158750" y="1086225"/>
          <a:ext cx="8880850" cy="2404285"/>
        </p:xfrm>
        <a:graphic>
          <a:graphicData uri="http://schemas.openxmlformats.org/drawingml/2006/table">
            <a:tbl>
              <a:tblPr>
                <a:noFill/>
                <a:tableStyleId>{BD35E413-1C32-440D-A75A-6D148DF1699B}</a:tableStyleId>
              </a:tblPr>
              <a:tblGrid>
                <a:gridCol w="2495325">
                  <a:extLst>
                    <a:ext uri="{9D8B030D-6E8A-4147-A177-3AD203B41FA5}">
                      <a16:colId xmlns:a16="http://schemas.microsoft.com/office/drawing/2014/main" val="20000"/>
                    </a:ext>
                  </a:extLst>
                </a:gridCol>
                <a:gridCol w="2078450">
                  <a:extLst>
                    <a:ext uri="{9D8B030D-6E8A-4147-A177-3AD203B41FA5}">
                      <a16:colId xmlns:a16="http://schemas.microsoft.com/office/drawing/2014/main" val="20001"/>
                    </a:ext>
                  </a:extLst>
                </a:gridCol>
                <a:gridCol w="3496200">
                  <a:extLst>
                    <a:ext uri="{9D8B030D-6E8A-4147-A177-3AD203B41FA5}">
                      <a16:colId xmlns:a16="http://schemas.microsoft.com/office/drawing/2014/main" val="20002"/>
                    </a:ext>
                  </a:extLst>
                </a:gridCol>
                <a:gridCol w="810875">
                  <a:extLst>
                    <a:ext uri="{9D8B030D-6E8A-4147-A177-3AD203B41FA5}">
                      <a16:colId xmlns:a16="http://schemas.microsoft.com/office/drawing/2014/main" val="20003"/>
                    </a:ext>
                  </a:extLst>
                </a:gridCol>
              </a:tblGrid>
              <a:tr h="610800">
                <a:tc>
                  <a:txBody>
                    <a:bodyPr/>
                    <a:lstStyle/>
                    <a:p>
                      <a:pPr marL="0" marR="0" lvl="0" indent="0" algn="l" rtl="0">
                        <a:spcBef>
                          <a:spcPts val="0"/>
                        </a:spcBef>
                        <a:spcAft>
                          <a:spcPts val="0"/>
                        </a:spcAft>
                        <a:buNone/>
                      </a:pPr>
                      <a:endParaRPr sz="1700">
                        <a:latin typeface="Calibri"/>
                        <a:ea typeface="Calibri"/>
                        <a:cs typeface="Calibri"/>
                        <a:sym typeface="Calibri"/>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fr" sz="1700" b="1" dirty="0">
                          <a:latin typeface="Calibri"/>
                          <a:ea typeface="Calibri"/>
                          <a:cs typeface="Calibri"/>
                          <a:sym typeface="Calibri"/>
                        </a:rPr>
                        <a:t>Sortie puis réadmis </a:t>
                      </a:r>
                      <a:endParaRPr sz="1700" b="1" dirty="0">
                        <a:latin typeface="Calibri"/>
                        <a:ea typeface="Calibri"/>
                        <a:cs typeface="Calibri"/>
                        <a:sym typeface="Calibri"/>
                      </a:endParaRPr>
                    </a:p>
                    <a:p>
                      <a:pPr marL="0" lvl="0" indent="0" algn="ctr" rtl="0">
                        <a:lnSpc>
                          <a:spcPct val="100000"/>
                        </a:lnSpc>
                        <a:spcBef>
                          <a:spcPts val="0"/>
                        </a:spcBef>
                        <a:spcAft>
                          <a:spcPts val="0"/>
                        </a:spcAft>
                        <a:buNone/>
                      </a:pPr>
                      <a:r>
                        <a:rPr lang="fr" sz="1700" b="1" dirty="0">
                          <a:latin typeface="Calibri"/>
                          <a:ea typeface="Calibri"/>
                          <a:cs typeface="Calibri"/>
                          <a:sym typeface="Calibri"/>
                        </a:rPr>
                        <a:t>N = 15</a:t>
                      </a:r>
                      <a:endParaRPr sz="1700" b="1" dirty="0">
                        <a:latin typeface="Calibri"/>
                        <a:ea typeface="Calibri"/>
                        <a:cs typeface="Calibri"/>
                        <a:sym typeface="Calibri"/>
                      </a:endParaRPr>
                    </a:p>
                  </a:txBody>
                  <a:tcPr marL="36000" marR="36000" marT="36000" marB="360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C9DAF8"/>
                    </a:solidFill>
                  </a:tcPr>
                </a:tc>
                <a:tc>
                  <a:txBody>
                    <a:bodyPr/>
                    <a:lstStyle/>
                    <a:p>
                      <a:pPr marL="0" marR="0" lvl="0" indent="0" algn="ctr" rtl="0">
                        <a:lnSpc>
                          <a:spcPct val="100000"/>
                        </a:lnSpc>
                        <a:spcBef>
                          <a:spcPts val="0"/>
                        </a:spcBef>
                        <a:spcAft>
                          <a:spcPts val="0"/>
                        </a:spcAft>
                        <a:buNone/>
                      </a:pPr>
                      <a:r>
                        <a:rPr lang="fr" sz="1700" b="1">
                          <a:latin typeface="Calibri"/>
                          <a:ea typeface="Calibri"/>
                          <a:cs typeface="Calibri"/>
                          <a:sym typeface="Calibri"/>
                        </a:rPr>
                        <a:t>Opérés dans la même hospitalisation</a:t>
                      </a:r>
                      <a:endParaRPr sz="1700" b="1">
                        <a:latin typeface="Calibri"/>
                        <a:ea typeface="Calibri"/>
                        <a:cs typeface="Calibri"/>
                        <a:sym typeface="Calibri"/>
                      </a:endParaRPr>
                    </a:p>
                    <a:p>
                      <a:pPr marL="0" lvl="0" indent="0" algn="ctr" rtl="0">
                        <a:lnSpc>
                          <a:spcPct val="100000"/>
                        </a:lnSpc>
                        <a:spcBef>
                          <a:spcPts val="0"/>
                        </a:spcBef>
                        <a:spcAft>
                          <a:spcPts val="0"/>
                        </a:spcAft>
                        <a:buNone/>
                      </a:pPr>
                      <a:r>
                        <a:rPr lang="fr" sz="1700" b="1">
                          <a:latin typeface="Calibri"/>
                          <a:ea typeface="Calibri"/>
                          <a:cs typeface="Calibri"/>
                          <a:sym typeface="Calibri"/>
                        </a:rPr>
                        <a:t>N = 22</a:t>
                      </a:r>
                      <a:endParaRPr sz="1700" b="1">
                        <a:latin typeface="Calibri"/>
                        <a:ea typeface="Calibri"/>
                        <a:cs typeface="Calibri"/>
                        <a:sym typeface="Calibri"/>
                      </a:endParaRPr>
                    </a:p>
                  </a:txBody>
                  <a:tcPr marL="0" marR="36000" marT="36000" marB="360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F9E0EB"/>
                    </a:solidFill>
                  </a:tcPr>
                </a:tc>
                <a:tc>
                  <a:txBody>
                    <a:bodyPr/>
                    <a:lstStyle/>
                    <a:p>
                      <a:pPr marL="0" marR="0" lvl="0" indent="0" algn="ctr" rtl="0">
                        <a:lnSpc>
                          <a:spcPct val="100000"/>
                        </a:lnSpc>
                        <a:spcBef>
                          <a:spcPts val="0"/>
                        </a:spcBef>
                        <a:spcAft>
                          <a:spcPts val="0"/>
                        </a:spcAft>
                        <a:buNone/>
                      </a:pPr>
                      <a:r>
                        <a:rPr lang="fr" sz="1700" b="1" i="1">
                          <a:latin typeface="Calibri"/>
                          <a:ea typeface="Calibri"/>
                          <a:cs typeface="Calibri"/>
                          <a:sym typeface="Calibri"/>
                        </a:rPr>
                        <a:t>p value</a:t>
                      </a:r>
                      <a:endParaRPr sz="1700" b="1" i="1">
                        <a:latin typeface="Calibri"/>
                        <a:ea typeface="Calibri"/>
                        <a:cs typeface="Calibri"/>
                        <a:sym typeface="Calibri"/>
                      </a:endParaRPr>
                    </a:p>
                  </a:txBody>
                  <a:tcPr marL="0" marR="36000" marT="36000" marB="360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EFEFEF"/>
                    </a:solidFill>
                  </a:tcPr>
                </a:tc>
                <a:extLst>
                  <a:ext uri="{0D108BD9-81ED-4DB2-BD59-A6C34878D82A}">
                    <a16:rowId xmlns:a16="http://schemas.microsoft.com/office/drawing/2014/main" val="10000"/>
                  </a:ext>
                </a:extLst>
              </a:tr>
              <a:tr h="421975">
                <a:tc>
                  <a:txBody>
                    <a:bodyPr/>
                    <a:lstStyle/>
                    <a:p>
                      <a:pPr marL="0" marR="0" lvl="0" indent="0" algn="ctr" rtl="0">
                        <a:spcBef>
                          <a:spcPts val="0"/>
                        </a:spcBef>
                        <a:spcAft>
                          <a:spcPts val="0"/>
                        </a:spcAft>
                        <a:buNone/>
                      </a:pPr>
                      <a:r>
                        <a:rPr lang="fr" sz="1500" b="1" dirty="0">
                          <a:latin typeface="Calibri"/>
                          <a:ea typeface="Calibri"/>
                          <a:cs typeface="Calibri"/>
                          <a:sym typeface="Calibri"/>
                        </a:rPr>
                        <a:t>Délai symptômes - chirurgie</a:t>
                      </a:r>
                      <a:endParaRPr sz="1500" b="1" dirty="0">
                        <a:latin typeface="Calibri"/>
                        <a:ea typeface="Calibri"/>
                        <a:cs typeface="Calibri"/>
                        <a:sym typeface="Calibri"/>
                      </a:endParaRPr>
                    </a:p>
                  </a:txBody>
                  <a:tcPr marL="0"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D9D9D9"/>
                    </a:solidFill>
                  </a:tcPr>
                </a:tc>
                <a:tc>
                  <a:txBody>
                    <a:bodyPr/>
                    <a:lstStyle/>
                    <a:p>
                      <a:pPr marL="9525" lvl="0" indent="-9525" algn="ctr" rtl="0">
                        <a:spcBef>
                          <a:spcPts val="0"/>
                        </a:spcBef>
                        <a:spcAft>
                          <a:spcPts val="0"/>
                        </a:spcAft>
                        <a:buNone/>
                        <a:tabLst/>
                      </a:pPr>
                      <a:r>
                        <a:rPr lang="fr" sz="1500" b="1" dirty="0">
                          <a:latin typeface="Calibri"/>
                          <a:ea typeface="Calibri"/>
                          <a:cs typeface="Calibri"/>
                          <a:sym typeface="Calibri"/>
                        </a:rPr>
                        <a:t>58 jours (31 – 76)</a:t>
                      </a:r>
                      <a:endParaRPr sz="1500" b="1" dirty="0">
                        <a:latin typeface="Calibri"/>
                        <a:ea typeface="Calibri"/>
                        <a:cs typeface="Calibri"/>
                        <a:sym typeface="Calibri"/>
                      </a:endParaRPr>
                    </a:p>
                  </a:txBody>
                  <a:tcPr marL="36000" marR="36000" marT="36000" marB="3600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sz="1500" b="1" dirty="0">
                          <a:latin typeface="Calibri"/>
                          <a:ea typeface="Calibri"/>
                          <a:cs typeface="Calibri"/>
                          <a:sym typeface="Calibri"/>
                        </a:rPr>
                        <a:t>22 jours (18 - 39)</a:t>
                      </a:r>
                      <a:endParaRPr sz="1500" b="1" dirty="0">
                        <a:latin typeface="Calibri"/>
                        <a:ea typeface="Calibri"/>
                        <a:cs typeface="Calibri"/>
                        <a:sym typeface="Calibri"/>
                      </a:endParaRPr>
                    </a:p>
                  </a:txBody>
                  <a:tcPr marL="36000" marR="36000" marT="36000" marB="3600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sz="1500" b="1" dirty="0">
                          <a:latin typeface="Calibri"/>
                          <a:ea typeface="Calibri"/>
                          <a:cs typeface="Calibri"/>
                          <a:sym typeface="Calibri"/>
                        </a:rPr>
                        <a:t>0.08</a:t>
                      </a:r>
                      <a:endParaRPr sz="1500" b="1" dirty="0">
                        <a:latin typeface="Calibri"/>
                        <a:ea typeface="Calibri"/>
                        <a:cs typeface="Calibri"/>
                        <a:sym typeface="Calibri"/>
                      </a:endParaRPr>
                    </a:p>
                  </a:txBody>
                  <a:tcPr marL="36000" marR="36000" marT="36000" marB="3600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2194006798"/>
                  </a:ext>
                </a:extLst>
              </a:tr>
              <a:tr h="421975">
                <a:tc>
                  <a:txBody>
                    <a:bodyPr/>
                    <a:lstStyle/>
                    <a:p>
                      <a:pPr marL="89999" lvl="0" indent="0" algn="l" rtl="0">
                        <a:spcBef>
                          <a:spcPts val="0"/>
                        </a:spcBef>
                        <a:spcAft>
                          <a:spcPts val="0"/>
                        </a:spcAft>
                        <a:buNone/>
                      </a:pPr>
                      <a:r>
                        <a:rPr lang="fr" sz="1800" dirty="0">
                          <a:latin typeface="Calibri"/>
                          <a:ea typeface="Calibri"/>
                          <a:cs typeface="Calibri"/>
                          <a:sym typeface="Calibri"/>
                        </a:rPr>
                        <a:t>Chirurgie d’emblée</a:t>
                      </a:r>
                      <a:endParaRPr sz="1800" dirty="0">
                        <a:latin typeface="Calibri"/>
                        <a:ea typeface="Calibri"/>
                        <a:cs typeface="Calibri"/>
                        <a:sym typeface="Calibri"/>
                      </a:endParaRPr>
                    </a:p>
                  </a:txBody>
                  <a:tcPr marL="0"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9D9D9"/>
                    </a:solidFill>
                  </a:tcPr>
                </a:tc>
                <a:tc>
                  <a:txBody>
                    <a:bodyPr/>
                    <a:lstStyle/>
                    <a:p>
                      <a:pPr marL="0" lvl="0" indent="0" algn="ctr" rtl="0">
                        <a:spcBef>
                          <a:spcPts val="0"/>
                        </a:spcBef>
                        <a:spcAft>
                          <a:spcPts val="0"/>
                        </a:spcAft>
                        <a:buNone/>
                      </a:pPr>
                      <a:r>
                        <a:rPr lang="fr" sz="1800" b="1" dirty="0">
                          <a:latin typeface="Calibri"/>
                          <a:ea typeface="Calibri"/>
                          <a:cs typeface="Calibri"/>
                          <a:sym typeface="Calibri"/>
                        </a:rPr>
                        <a:t>0%</a:t>
                      </a:r>
                      <a:endParaRPr sz="1800" b="1" dirty="0">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800" b="1" dirty="0">
                          <a:latin typeface="Calibri"/>
                          <a:ea typeface="Calibri"/>
                          <a:cs typeface="Calibri"/>
                          <a:sym typeface="Calibri"/>
                        </a:rPr>
                        <a:t>24%</a:t>
                      </a:r>
                      <a:endParaRPr sz="1800" b="1" dirty="0">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800" b="1" dirty="0">
                          <a:latin typeface="Calibri"/>
                          <a:ea typeface="Calibri"/>
                          <a:cs typeface="Calibri"/>
                          <a:sym typeface="Calibri"/>
                        </a:rPr>
                        <a:t>0.06</a:t>
                      </a:r>
                      <a:endParaRPr sz="1800" b="1" dirty="0">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70450">
                <a:tc>
                  <a:txBody>
                    <a:bodyPr/>
                    <a:lstStyle/>
                    <a:p>
                      <a:pPr marL="0" marR="0" lvl="0" indent="0" algn="l" rtl="0">
                        <a:spcBef>
                          <a:spcPts val="0"/>
                        </a:spcBef>
                        <a:spcAft>
                          <a:spcPts val="0"/>
                        </a:spcAft>
                        <a:buNone/>
                      </a:pPr>
                      <a:r>
                        <a:rPr lang="fr" sz="1800" dirty="0">
                          <a:latin typeface="Calibri"/>
                          <a:ea typeface="Calibri"/>
                          <a:cs typeface="Calibri"/>
                          <a:sym typeface="Calibri"/>
                        </a:rPr>
                        <a:t>2e lignes puis chirurgie</a:t>
                      </a:r>
                      <a:endParaRPr sz="1800" dirty="0">
                        <a:latin typeface="Calibri"/>
                        <a:ea typeface="Calibri"/>
                        <a:cs typeface="Calibri"/>
                        <a:sym typeface="Calibri"/>
                      </a:endParaRPr>
                    </a:p>
                  </a:txBody>
                  <a:tcPr marL="91425" marR="0"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9D9D9"/>
                    </a:solidFill>
                  </a:tcPr>
                </a:tc>
                <a:tc>
                  <a:txBody>
                    <a:bodyPr/>
                    <a:lstStyle/>
                    <a:p>
                      <a:pPr marL="0" lvl="0" indent="0" algn="ctr" rtl="0">
                        <a:spcBef>
                          <a:spcPts val="0"/>
                        </a:spcBef>
                        <a:spcAft>
                          <a:spcPts val="0"/>
                        </a:spcAft>
                        <a:buNone/>
                      </a:pPr>
                      <a:r>
                        <a:rPr lang="fr" sz="1800" dirty="0">
                          <a:latin typeface="Calibri"/>
                          <a:ea typeface="Calibri"/>
                          <a:cs typeface="Calibri"/>
                          <a:sym typeface="Calibri"/>
                        </a:rPr>
                        <a:t>50%</a:t>
                      </a:r>
                      <a:endParaRPr sz="1800" dirty="0">
                        <a:latin typeface="Calibri"/>
                        <a:ea typeface="Calibri"/>
                        <a:cs typeface="Calibri"/>
                        <a:sym typeface="Calibri"/>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800" dirty="0">
                          <a:latin typeface="Calibri"/>
                          <a:ea typeface="Calibri"/>
                          <a:cs typeface="Calibri"/>
                          <a:sym typeface="Calibri"/>
                        </a:rPr>
                        <a:t>50%</a:t>
                      </a:r>
                      <a:endParaRPr sz="1800" dirty="0">
                        <a:latin typeface="Calibri"/>
                        <a:ea typeface="Calibri"/>
                        <a:cs typeface="Calibri"/>
                        <a:sym typeface="Calibri"/>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800" dirty="0">
                          <a:latin typeface="Calibri"/>
                          <a:ea typeface="Calibri"/>
                          <a:cs typeface="Calibri"/>
                          <a:sym typeface="Calibri"/>
                        </a:rPr>
                        <a:t>0.5</a:t>
                      </a:r>
                      <a:endParaRPr sz="1800" dirty="0">
                        <a:latin typeface="Calibri"/>
                        <a:ea typeface="Calibri"/>
                        <a:cs typeface="Calibri"/>
                        <a:sym typeface="Calibri"/>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70450">
                <a:tc>
                  <a:txBody>
                    <a:bodyPr/>
                    <a:lstStyle/>
                    <a:p>
                      <a:pPr marL="0" lvl="0" indent="0" algn="l" rtl="0">
                        <a:spcBef>
                          <a:spcPts val="0"/>
                        </a:spcBef>
                        <a:spcAft>
                          <a:spcPts val="0"/>
                        </a:spcAft>
                        <a:buNone/>
                      </a:pPr>
                      <a:r>
                        <a:rPr lang="fr" sz="1800" b="1" dirty="0">
                          <a:latin typeface="Calibri"/>
                          <a:ea typeface="Calibri"/>
                          <a:cs typeface="Calibri"/>
                          <a:sym typeface="Calibri"/>
                        </a:rPr>
                        <a:t>≥ 3 lignes puis chirurgie</a:t>
                      </a:r>
                      <a:endParaRPr sz="1800" b="1" dirty="0">
                        <a:latin typeface="Calibri"/>
                        <a:ea typeface="Calibri"/>
                        <a:cs typeface="Calibri"/>
                        <a:sym typeface="Calibri"/>
                      </a:endParaRPr>
                    </a:p>
                  </a:txBody>
                  <a:tcPr marL="90000" marR="91425" marT="91425" marB="91425" anchor="ctr">
                    <a:lnL w="9525" cap="flat" cmpd="sng">
                      <a:solidFill>
                        <a:schemeClr val="dk1"/>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9D9D9"/>
                    </a:solidFill>
                  </a:tcPr>
                </a:tc>
                <a:tc>
                  <a:txBody>
                    <a:bodyPr/>
                    <a:lstStyle/>
                    <a:p>
                      <a:pPr marL="0" lvl="0" indent="0" algn="ctr" rtl="0">
                        <a:spcBef>
                          <a:spcPts val="0"/>
                        </a:spcBef>
                        <a:spcAft>
                          <a:spcPts val="0"/>
                        </a:spcAft>
                        <a:buNone/>
                      </a:pPr>
                      <a:r>
                        <a:rPr lang="fr" sz="1800" b="1" dirty="0">
                          <a:latin typeface="Calibri"/>
                          <a:ea typeface="Calibri"/>
                          <a:cs typeface="Calibri"/>
                          <a:sym typeface="Calibri"/>
                        </a:rPr>
                        <a:t>45%</a:t>
                      </a:r>
                      <a:endParaRPr sz="1800"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800" b="1" dirty="0">
                          <a:latin typeface="Calibri"/>
                          <a:ea typeface="Calibri"/>
                          <a:cs typeface="Calibri"/>
                          <a:sym typeface="Calibri"/>
                        </a:rPr>
                        <a:t>5%</a:t>
                      </a:r>
                      <a:endParaRPr sz="1800"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800" b="1" dirty="0">
                          <a:latin typeface="Calibri"/>
                          <a:ea typeface="Calibri"/>
                          <a:cs typeface="Calibri"/>
                          <a:sym typeface="Calibri"/>
                        </a:rPr>
                        <a:t>0.01</a:t>
                      </a:r>
                      <a:endParaRPr sz="1800"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594" name="Google Shape;594;p44"/>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595" name="Google Shape;595;p44"/>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46"/>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614" name="Google Shape;614;p46"/>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Colite aiguë grave “refroidie” : ...et des suites différentes</a:t>
            </a:r>
            <a:endParaRPr sz="1800" b="1" dirty="0">
              <a:solidFill>
                <a:srgbClr val="000000"/>
              </a:solidFill>
              <a:latin typeface="Calibri"/>
              <a:ea typeface="Calibri"/>
              <a:cs typeface="Calibri"/>
              <a:sym typeface="Calibri"/>
            </a:endParaRPr>
          </a:p>
        </p:txBody>
      </p:sp>
      <p:graphicFrame>
        <p:nvGraphicFramePr>
          <p:cNvPr id="615" name="Google Shape;615;p46"/>
          <p:cNvGraphicFramePr/>
          <p:nvPr>
            <p:extLst>
              <p:ext uri="{D42A27DB-BD31-4B8C-83A1-F6EECF244321}">
                <p14:modId xmlns:p14="http://schemas.microsoft.com/office/powerpoint/2010/main" val="721312154"/>
              </p:ext>
            </p:extLst>
          </p:nvPr>
        </p:nvGraphicFramePr>
        <p:xfrm>
          <a:off x="101099" y="1086225"/>
          <a:ext cx="8941801" cy="3867381"/>
        </p:xfrm>
        <a:graphic>
          <a:graphicData uri="http://schemas.openxmlformats.org/drawingml/2006/table">
            <a:tbl>
              <a:tblPr>
                <a:noFill/>
                <a:tableStyleId>{BD35E413-1C32-440D-A75A-6D148DF1699B}</a:tableStyleId>
              </a:tblPr>
              <a:tblGrid>
                <a:gridCol w="2512451">
                  <a:extLst>
                    <a:ext uri="{9D8B030D-6E8A-4147-A177-3AD203B41FA5}">
                      <a16:colId xmlns:a16="http://schemas.microsoft.com/office/drawing/2014/main" val="20000"/>
                    </a:ext>
                  </a:extLst>
                </a:gridCol>
                <a:gridCol w="2092715">
                  <a:extLst>
                    <a:ext uri="{9D8B030D-6E8A-4147-A177-3AD203B41FA5}">
                      <a16:colId xmlns:a16="http://schemas.microsoft.com/office/drawing/2014/main" val="20001"/>
                    </a:ext>
                  </a:extLst>
                </a:gridCol>
                <a:gridCol w="3520195">
                  <a:extLst>
                    <a:ext uri="{9D8B030D-6E8A-4147-A177-3AD203B41FA5}">
                      <a16:colId xmlns:a16="http://schemas.microsoft.com/office/drawing/2014/main" val="20002"/>
                    </a:ext>
                  </a:extLst>
                </a:gridCol>
                <a:gridCol w="816440">
                  <a:extLst>
                    <a:ext uri="{9D8B030D-6E8A-4147-A177-3AD203B41FA5}">
                      <a16:colId xmlns:a16="http://schemas.microsoft.com/office/drawing/2014/main" val="20003"/>
                    </a:ext>
                  </a:extLst>
                </a:gridCol>
              </a:tblGrid>
              <a:tr h="576198">
                <a:tc>
                  <a:txBody>
                    <a:bodyPr/>
                    <a:lstStyle/>
                    <a:p>
                      <a:pPr marL="0" marR="0" lvl="0" indent="0" algn="l" rtl="0">
                        <a:spcBef>
                          <a:spcPts val="0"/>
                        </a:spcBef>
                        <a:spcAft>
                          <a:spcPts val="0"/>
                        </a:spcAft>
                        <a:buNone/>
                      </a:pPr>
                      <a:endParaRPr sz="1700" dirty="0">
                        <a:latin typeface="Calibri"/>
                        <a:ea typeface="Calibri"/>
                        <a:cs typeface="Calibri"/>
                        <a:sym typeface="Calib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fr" sz="1700" b="1">
                          <a:latin typeface="Calibri"/>
                          <a:ea typeface="Calibri"/>
                          <a:cs typeface="Calibri"/>
                          <a:sym typeface="Calibri"/>
                        </a:rPr>
                        <a:t>Sortie puis réadmis </a:t>
                      </a:r>
                      <a:endParaRPr sz="1700" b="1">
                        <a:latin typeface="Calibri"/>
                        <a:ea typeface="Calibri"/>
                        <a:cs typeface="Calibri"/>
                        <a:sym typeface="Calibri"/>
                      </a:endParaRPr>
                    </a:p>
                    <a:p>
                      <a:pPr marL="0" lvl="0" indent="0" algn="ctr" rtl="0">
                        <a:lnSpc>
                          <a:spcPct val="100000"/>
                        </a:lnSpc>
                        <a:spcBef>
                          <a:spcPts val="0"/>
                        </a:spcBef>
                        <a:spcAft>
                          <a:spcPts val="0"/>
                        </a:spcAft>
                        <a:buNone/>
                      </a:pPr>
                      <a:r>
                        <a:rPr lang="fr" sz="1700" b="1">
                          <a:latin typeface="Calibri"/>
                          <a:ea typeface="Calibri"/>
                          <a:cs typeface="Calibri"/>
                          <a:sym typeface="Calibri"/>
                        </a:rPr>
                        <a:t>N = 15</a:t>
                      </a:r>
                      <a:endParaRPr sz="1700" b="1">
                        <a:latin typeface="Calibri"/>
                        <a:ea typeface="Calibri"/>
                        <a:cs typeface="Calibri"/>
                        <a:sym typeface="Calibri"/>
                      </a:endParaRPr>
                    </a:p>
                  </a:txBody>
                  <a:tcPr marL="36000" marR="36000" marT="36000" marB="360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9DAF8"/>
                    </a:solidFill>
                  </a:tcPr>
                </a:tc>
                <a:tc>
                  <a:txBody>
                    <a:bodyPr/>
                    <a:lstStyle/>
                    <a:p>
                      <a:pPr marL="0" marR="0" lvl="0" indent="0" algn="ctr" rtl="0">
                        <a:lnSpc>
                          <a:spcPct val="100000"/>
                        </a:lnSpc>
                        <a:spcBef>
                          <a:spcPts val="0"/>
                        </a:spcBef>
                        <a:spcAft>
                          <a:spcPts val="0"/>
                        </a:spcAft>
                        <a:buNone/>
                      </a:pPr>
                      <a:r>
                        <a:rPr lang="fr" sz="1700" b="1">
                          <a:latin typeface="Calibri"/>
                          <a:ea typeface="Calibri"/>
                          <a:cs typeface="Calibri"/>
                          <a:sym typeface="Calibri"/>
                        </a:rPr>
                        <a:t>Opérés dans la même hospitalisation</a:t>
                      </a:r>
                      <a:endParaRPr sz="1700" b="1">
                        <a:latin typeface="Calibri"/>
                        <a:ea typeface="Calibri"/>
                        <a:cs typeface="Calibri"/>
                        <a:sym typeface="Calibri"/>
                      </a:endParaRPr>
                    </a:p>
                    <a:p>
                      <a:pPr marL="0" lvl="0" indent="0" algn="ctr" rtl="0">
                        <a:lnSpc>
                          <a:spcPct val="100000"/>
                        </a:lnSpc>
                        <a:spcBef>
                          <a:spcPts val="0"/>
                        </a:spcBef>
                        <a:spcAft>
                          <a:spcPts val="0"/>
                        </a:spcAft>
                        <a:buNone/>
                      </a:pPr>
                      <a:r>
                        <a:rPr lang="fr" sz="1700" b="1">
                          <a:latin typeface="Calibri"/>
                          <a:ea typeface="Calibri"/>
                          <a:cs typeface="Calibri"/>
                          <a:sym typeface="Calibri"/>
                        </a:rPr>
                        <a:t>N = 22</a:t>
                      </a:r>
                      <a:endParaRPr sz="1700" b="1">
                        <a:latin typeface="Calibri"/>
                        <a:ea typeface="Calibri"/>
                        <a:cs typeface="Calibri"/>
                        <a:sym typeface="Calibri"/>
                      </a:endParaRPr>
                    </a:p>
                  </a:txBody>
                  <a:tcPr marL="0" marR="36000" marT="36000" marB="360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9E0EB"/>
                    </a:solidFill>
                  </a:tcPr>
                </a:tc>
                <a:tc>
                  <a:txBody>
                    <a:bodyPr/>
                    <a:lstStyle/>
                    <a:p>
                      <a:pPr marL="0" marR="0" lvl="0" indent="0" algn="ctr" rtl="0">
                        <a:lnSpc>
                          <a:spcPct val="100000"/>
                        </a:lnSpc>
                        <a:spcBef>
                          <a:spcPts val="0"/>
                        </a:spcBef>
                        <a:spcAft>
                          <a:spcPts val="0"/>
                        </a:spcAft>
                        <a:buNone/>
                      </a:pPr>
                      <a:r>
                        <a:rPr lang="fr" sz="1700" b="1" i="1">
                          <a:latin typeface="Calibri"/>
                          <a:ea typeface="Calibri"/>
                          <a:cs typeface="Calibri"/>
                          <a:sym typeface="Calibri"/>
                        </a:rPr>
                        <a:t>p value</a:t>
                      </a:r>
                      <a:endParaRPr sz="1700" b="1" i="1">
                        <a:latin typeface="Calibri"/>
                        <a:ea typeface="Calibri"/>
                        <a:cs typeface="Calibri"/>
                        <a:sym typeface="Calibri"/>
                      </a:endParaRPr>
                    </a:p>
                  </a:txBody>
                  <a:tcPr marL="0" marR="36000" marT="36000" marB="360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FEFEF"/>
                    </a:solidFill>
                  </a:tcPr>
                </a:tc>
                <a:extLst>
                  <a:ext uri="{0D108BD9-81ED-4DB2-BD59-A6C34878D82A}">
                    <a16:rowId xmlns:a16="http://schemas.microsoft.com/office/drawing/2014/main" val="10000"/>
                  </a:ext>
                </a:extLst>
              </a:tr>
              <a:tr h="398070">
                <a:tc>
                  <a:txBody>
                    <a:bodyPr/>
                    <a:lstStyle/>
                    <a:p>
                      <a:pPr marL="0" marR="0" lvl="0" indent="0" algn="l" rtl="0">
                        <a:spcBef>
                          <a:spcPts val="0"/>
                        </a:spcBef>
                        <a:spcAft>
                          <a:spcPts val="0"/>
                        </a:spcAft>
                        <a:buNone/>
                      </a:pPr>
                      <a:r>
                        <a:rPr lang="fr" dirty="0">
                          <a:latin typeface="Calibri"/>
                          <a:ea typeface="Calibri"/>
                          <a:cs typeface="Calibri"/>
                          <a:sym typeface="Calibri"/>
                        </a:rPr>
                        <a:t>Morbidité globale</a:t>
                      </a:r>
                      <a:endParaRPr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ctr" rtl="0">
                        <a:spcBef>
                          <a:spcPts val="0"/>
                        </a:spcBef>
                        <a:spcAft>
                          <a:spcPts val="0"/>
                        </a:spcAft>
                        <a:buNone/>
                      </a:pPr>
                      <a:r>
                        <a:rPr lang="fr" sz="1600" b="1" dirty="0">
                          <a:latin typeface="Calibri"/>
                          <a:ea typeface="Calibri"/>
                          <a:cs typeface="Calibri"/>
                          <a:sym typeface="Calibri"/>
                        </a:rPr>
                        <a:t>10 (91%)</a:t>
                      </a:r>
                      <a:endParaRPr sz="1600"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ctr" rtl="0">
                        <a:spcBef>
                          <a:spcPts val="0"/>
                        </a:spcBef>
                        <a:spcAft>
                          <a:spcPts val="0"/>
                        </a:spcAft>
                        <a:buNone/>
                      </a:pPr>
                      <a:r>
                        <a:rPr lang="fr" sz="1600" b="1">
                          <a:latin typeface="Calibri"/>
                          <a:ea typeface="Calibri"/>
                          <a:cs typeface="Calibri"/>
                          <a:sym typeface="Calibri"/>
                        </a:rPr>
                        <a:t>15 (58%)</a:t>
                      </a:r>
                      <a:endParaRPr sz="1600" b="1">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0.064</a:t>
                      </a:r>
                      <a:endParaRPr sz="1600" b="1">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extLst>
                  <a:ext uri="{0D108BD9-81ED-4DB2-BD59-A6C34878D82A}">
                    <a16:rowId xmlns:a16="http://schemas.microsoft.com/office/drawing/2014/main" val="10001"/>
                  </a:ext>
                </a:extLst>
              </a:tr>
              <a:tr h="349464">
                <a:tc>
                  <a:txBody>
                    <a:bodyPr/>
                    <a:lstStyle/>
                    <a:p>
                      <a:pPr marL="0" marR="0" lvl="0" indent="89999" algn="l" rtl="0">
                        <a:spcBef>
                          <a:spcPts val="0"/>
                        </a:spcBef>
                        <a:spcAft>
                          <a:spcPts val="0"/>
                        </a:spcAft>
                        <a:buNone/>
                      </a:pPr>
                      <a:r>
                        <a:rPr lang="fr" dirty="0">
                          <a:latin typeface="Calibri"/>
                          <a:ea typeface="Calibri"/>
                          <a:cs typeface="Calibri"/>
                          <a:sym typeface="Calibri"/>
                        </a:rPr>
                        <a:t>Morbidité sévère </a:t>
                      </a:r>
                      <a:r>
                        <a:rPr lang="fr" dirty="0" err="1">
                          <a:latin typeface="Calibri"/>
                          <a:ea typeface="Calibri"/>
                          <a:cs typeface="Calibri"/>
                          <a:sym typeface="Calibri"/>
                        </a:rPr>
                        <a:t>Clavien</a:t>
                      </a:r>
                      <a:r>
                        <a:rPr lang="fr" dirty="0">
                          <a:latin typeface="Calibri"/>
                          <a:ea typeface="Calibri"/>
                          <a:cs typeface="Calibri"/>
                          <a:sym typeface="Calibri"/>
                        </a:rPr>
                        <a:t> ≥ 3</a:t>
                      </a:r>
                      <a:endParaRPr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dirty="0">
                          <a:latin typeface="Calibri"/>
                          <a:ea typeface="Calibri"/>
                          <a:cs typeface="Calibri"/>
                          <a:sym typeface="Calibri"/>
                        </a:rPr>
                        <a:t>4 (36%)</a:t>
                      </a:r>
                      <a:endParaRPr sz="1600" dirty="0">
                        <a:solidFill>
                          <a:srgbClr val="333333"/>
                        </a:solidFill>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a:latin typeface="Calibri"/>
                          <a:ea typeface="Calibri"/>
                          <a:cs typeface="Calibri"/>
                          <a:sym typeface="Calibri"/>
                        </a:rPr>
                        <a:t>5 (19%)</a:t>
                      </a:r>
                      <a:endParaRPr sz="160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89999" algn="ctr" rtl="0">
                        <a:spcBef>
                          <a:spcPts val="0"/>
                        </a:spcBef>
                        <a:spcAft>
                          <a:spcPts val="0"/>
                        </a:spcAft>
                        <a:buNone/>
                      </a:pPr>
                      <a:r>
                        <a:rPr lang="fr" sz="1600">
                          <a:latin typeface="Calibri"/>
                          <a:ea typeface="Calibri"/>
                          <a:cs typeface="Calibri"/>
                          <a:sym typeface="Calibri"/>
                        </a:rPr>
                        <a:t>0.4</a:t>
                      </a:r>
                      <a:endParaRPr sz="160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49464">
                <a:tc>
                  <a:txBody>
                    <a:bodyPr/>
                    <a:lstStyle/>
                    <a:p>
                      <a:pPr marL="0" marR="0" lvl="0" indent="89999" algn="l" rtl="0">
                        <a:spcBef>
                          <a:spcPts val="0"/>
                        </a:spcBef>
                        <a:spcAft>
                          <a:spcPts val="0"/>
                        </a:spcAft>
                        <a:buNone/>
                      </a:pPr>
                      <a:r>
                        <a:rPr lang="fr" dirty="0">
                          <a:latin typeface="Calibri"/>
                          <a:ea typeface="Calibri"/>
                          <a:cs typeface="Calibri"/>
                          <a:sym typeface="Calibri"/>
                        </a:rPr>
                        <a:t>Complications chirurgicales</a:t>
                      </a:r>
                      <a:endParaRPr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a:latin typeface="Calibri"/>
                          <a:ea typeface="Calibri"/>
                          <a:cs typeface="Calibri"/>
                          <a:sym typeface="Calibri"/>
                        </a:rPr>
                        <a:t>9 (82%)</a:t>
                      </a:r>
                      <a:endParaRPr sz="160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a:latin typeface="Calibri"/>
                          <a:ea typeface="Calibri"/>
                          <a:cs typeface="Calibri"/>
                          <a:sym typeface="Calibri"/>
                        </a:rPr>
                        <a:t>16 (62%)</a:t>
                      </a:r>
                      <a:endParaRPr sz="160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89999" algn="ctr" rtl="0">
                        <a:spcBef>
                          <a:spcPts val="0"/>
                        </a:spcBef>
                        <a:spcAft>
                          <a:spcPts val="0"/>
                        </a:spcAft>
                        <a:buNone/>
                      </a:pPr>
                      <a:r>
                        <a:rPr lang="fr" sz="1600">
                          <a:latin typeface="Calibri"/>
                          <a:ea typeface="Calibri"/>
                          <a:cs typeface="Calibri"/>
                          <a:sym typeface="Calibri"/>
                        </a:rPr>
                        <a:t>0.3</a:t>
                      </a:r>
                      <a:endParaRPr sz="160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49464">
                <a:tc>
                  <a:txBody>
                    <a:bodyPr/>
                    <a:lstStyle/>
                    <a:p>
                      <a:pPr marL="0" marR="0" lvl="0" indent="0" algn="l" rtl="0">
                        <a:spcBef>
                          <a:spcPts val="0"/>
                        </a:spcBef>
                        <a:spcAft>
                          <a:spcPts val="0"/>
                        </a:spcAft>
                        <a:buNone/>
                      </a:pPr>
                      <a:r>
                        <a:rPr lang="fr" dirty="0">
                          <a:latin typeface="Calibri"/>
                          <a:ea typeface="Calibri"/>
                          <a:cs typeface="Calibri"/>
                          <a:sym typeface="Calibri"/>
                        </a:rPr>
                        <a:t>     Iléus</a:t>
                      </a:r>
                      <a:endParaRPr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b="1" dirty="0">
                          <a:latin typeface="Calibri"/>
                          <a:ea typeface="Calibri"/>
                          <a:cs typeface="Calibri"/>
                          <a:sym typeface="Calibri"/>
                        </a:rPr>
                        <a:t>7 (64%)</a:t>
                      </a:r>
                      <a:endParaRPr sz="1600"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sz="1600" b="1">
                          <a:solidFill>
                            <a:schemeClr val="dk1"/>
                          </a:solidFill>
                          <a:latin typeface="Calibri"/>
                          <a:ea typeface="Calibri"/>
                          <a:cs typeface="Calibri"/>
                          <a:sym typeface="Calibri"/>
                        </a:rPr>
                        <a:t>5 (20%)</a:t>
                      </a:r>
                      <a:endParaRPr sz="1600" b="1">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sz="1600" b="1">
                          <a:solidFill>
                            <a:schemeClr val="dk1"/>
                          </a:solidFill>
                          <a:latin typeface="Calibri"/>
                          <a:ea typeface="Calibri"/>
                          <a:cs typeface="Calibri"/>
                          <a:sym typeface="Calibri"/>
                        </a:rPr>
                        <a:t>0.020</a:t>
                      </a:r>
                      <a:endParaRPr sz="1600" b="1">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349464">
                <a:tc>
                  <a:txBody>
                    <a:bodyPr/>
                    <a:lstStyle/>
                    <a:p>
                      <a:pPr marL="0" marR="0" lvl="0" indent="0" algn="l" rtl="0">
                        <a:spcBef>
                          <a:spcPts val="0"/>
                        </a:spcBef>
                        <a:spcAft>
                          <a:spcPts val="0"/>
                        </a:spcAft>
                        <a:buNone/>
                      </a:pPr>
                      <a:r>
                        <a:rPr lang="fr" dirty="0">
                          <a:latin typeface="Calibri"/>
                          <a:ea typeface="Calibri"/>
                          <a:cs typeface="Calibri"/>
                          <a:sym typeface="Calibri"/>
                        </a:rPr>
                        <a:t>     Complication </a:t>
                      </a:r>
                      <a:r>
                        <a:rPr lang="fr" dirty="0" err="1">
                          <a:latin typeface="Calibri"/>
                          <a:ea typeface="Calibri"/>
                          <a:cs typeface="Calibri"/>
                          <a:sym typeface="Calibri"/>
                        </a:rPr>
                        <a:t>stomiale</a:t>
                      </a:r>
                      <a:endParaRPr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b="1">
                          <a:latin typeface="Calibri"/>
                          <a:ea typeface="Calibri"/>
                          <a:cs typeface="Calibri"/>
                          <a:sym typeface="Calibri"/>
                        </a:rPr>
                        <a:t>4 (36%)</a:t>
                      </a:r>
                      <a:endParaRPr sz="1600" b="1">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b="1" dirty="0">
                          <a:solidFill>
                            <a:schemeClr val="dk1"/>
                          </a:solidFill>
                          <a:latin typeface="Calibri"/>
                          <a:ea typeface="Calibri"/>
                          <a:cs typeface="Calibri"/>
                          <a:sym typeface="Calibri"/>
                        </a:rPr>
                        <a:t>1 (4%)</a:t>
                      </a:r>
                      <a:endParaRPr sz="1600"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0.021</a:t>
                      </a:r>
                      <a:endParaRPr sz="1600" b="1">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49464">
                <a:tc>
                  <a:txBody>
                    <a:bodyPr/>
                    <a:lstStyle/>
                    <a:p>
                      <a:pPr marL="0" marR="0" lvl="0" indent="0" algn="l" rtl="0">
                        <a:spcBef>
                          <a:spcPts val="0"/>
                        </a:spcBef>
                        <a:spcAft>
                          <a:spcPts val="0"/>
                        </a:spcAft>
                        <a:buNone/>
                      </a:pPr>
                      <a:r>
                        <a:rPr lang="fr" dirty="0">
                          <a:latin typeface="Calibri"/>
                          <a:ea typeface="Calibri"/>
                          <a:cs typeface="Calibri"/>
                          <a:sym typeface="Calibri"/>
                        </a:rPr>
                        <a:t>     Drainage radiologique</a:t>
                      </a:r>
                      <a:endParaRPr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a:latin typeface="Calibri"/>
                          <a:ea typeface="Calibri"/>
                          <a:cs typeface="Calibri"/>
                          <a:sym typeface="Calibri"/>
                        </a:rPr>
                        <a:t>2 (18%)</a:t>
                      </a:r>
                      <a:endParaRPr sz="160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fr" sz="1600" dirty="0">
                          <a:solidFill>
                            <a:schemeClr val="dk1"/>
                          </a:solidFill>
                          <a:latin typeface="Calibri"/>
                          <a:ea typeface="Calibri"/>
                          <a:cs typeface="Calibri"/>
                          <a:sym typeface="Calibri"/>
                        </a:rPr>
                        <a:t>3 (12%)</a:t>
                      </a:r>
                      <a:endParaRPr sz="1600"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sz="1600">
                          <a:solidFill>
                            <a:schemeClr val="dk1"/>
                          </a:solidFill>
                          <a:latin typeface="Calibri"/>
                          <a:ea typeface="Calibri"/>
                          <a:cs typeface="Calibri"/>
                          <a:sym typeface="Calibri"/>
                        </a:rPr>
                        <a:t>0.6</a:t>
                      </a:r>
                      <a:endParaRPr sz="160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349464">
                <a:tc>
                  <a:txBody>
                    <a:bodyPr/>
                    <a:lstStyle/>
                    <a:p>
                      <a:pPr marL="0" marR="0" lvl="0" indent="0" algn="l" rtl="0">
                        <a:spcBef>
                          <a:spcPts val="0"/>
                        </a:spcBef>
                        <a:spcAft>
                          <a:spcPts val="0"/>
                        </a:spcAft>
                        <a:buNone/>
                      </a:pPr>
                      <a:r>
                        <a:rPr lang="fr" dirty="0">
                          <a:latin typeface="Calibri"/>
                          <a:ea typeface="Calibri"/>
                          <a:cs typeface="Calibri"/>
                          <a:sym typeface="Calibri"/>
                        </a:rPr>
                        <a:t>     Réintervention (péritonites)</a:t>
                      </a:r>
                      <a:endParaRPr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ctr" rtl="0">
                        <a:spcBef>
                          <a:spcPts val="0"/>
                        </a:spcBef>
                        <a:spcAft>
                          <a:spcPts val="0"/>
                        </a:spcAft>
                        <a:buNone/>
                      </a:pPr>
                      <a:r>
                        <a:rPr lang="fr" sz="1600" b="1">
                          <a:latin typeface="Calibri"/>
                          <a:ea typeface="Calibri"/>
                          <a:cs typeface="Calibri"/>
                          <a:sym typeface="Calibri"/>
                        </a:rPr>
                        <a:t>2 (18%)</a:t>
                      </a:r>
                      <a:endParaRPr sz="1600" b="1">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ctr" rtl="0">
                        <a:spcBef>
                          <a:spcPts val="0"/>
                        </a:spcBef>
                        <a:spcAft>
                          <a:spcPts val="0"/>
                        </a:spcAft>
                        <a:buClr>
                          <a:schemeClr val="dk1"/>
                        </a:buClr>
                        <a:buSzPts val="1100"/>
                        <a:buFont typeface="Arial"/>
                        <a:buNone/>
                      </a:pPr>
                      <a:r>
                        <a:rPr lang="fr" sz="1600" b="1" dirty="0">
                          <a:solidFill>
                            <a:schemeClr val="dk1"/>
                          </a:solidFill>
                          <a:latin typeface="Calibri"/>
                          <a:ea typeface="Calibri"/>
                          <a:cs typeface="Calibri"/>
                          <a:sym typeface="Calibri"/>
                        </a:rPr>
                        <a:t>0 (0%)</a:t>
                      </a:r>
                      <a:endParaRPr sz="1600"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ctr" rtl="0">
                        <a:spcBef>
                          <a:spcPts val="0"/>
                        </a:spcBef>
                        <a:spcAft>
                          <a:spcPts val="0"/>
                        </a:spcAft>
                        <a:buClr>
                          <a:schemeClr val="dk1"/>
                        </a:buClr>
                        <a:buSzPts val="1100"/>
                        <a:buFont typeface="Arial"/>
                        <a:buNone/>
                      </a:pPr>
                      <a:r>
                        <a:rPr lang="fr" sz="1600" b="1">
                          <a:solidFill>
                            <a:schemeClr val="dk1"/>
                          </a:solidFill>
                          <a:latin typeface="Calibri"/>
                          <a:ea typeface="Calibri"/>
                          <a:cs typeface="Calibri"/>
                          <a:sym typeface="Calibri"/>
                        </a:rPr>
                        <a:t>0.087</a:t>
                      </a:r>
                      <a:endParaRPr sz="1600" b="1">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extLst>
                  <a:ext uri="{0D108BD9-81ED-4DB2-BD59-A6C34878D82A}">
                    <a16:rowId xmlns:a16="http://schemas.microsoft.com/office/drawing/2014/main" val="10007"/>
                  </a:ext>
                </a:extLst>
              </a:tr>
              <a:tr h="432903">
                <a:tc>
                  <a:txBody>
                    <a:bodyPr/>
                    <a:lstStyle/>
                    <a:p>
                      <a:pPr marL="0" marR="0" lvl="0" indent="0" algn="l" rtl="0">
                        <a:spcBef>
                          <a:spcPts val="0"/>
                        </a:spcBef>
                        <a:spcAft>
                          <a:spcPts val="0"/>
                        </a:spcAft>
                        <a:buNone/>
                      </a:pPr>
                      <a:r>
                        <a:rPr lang="fr" dirty="0">
                          <a:latin typeface="Calibri"/>
                          <a:ea typeface="Calibri"/>
                          <a:cs typeface="Calibri"/>
                          <a:sym typeface="Calibri"/>
                        </a:rPr>
                        <a:t>Complications médicales</a:t>
                      </a:r>
                      <a:endParaRPr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ctr" rtl="0">
                        <a:spcBef>
                          <a:spcPts val="0"/>
                        </a:spcBef>
                        <a:spcAft>
                          <a:spcPts val="0"/>
                        </a:spcAft>
                        <a:buNone/>
                      </a:pPr>
                      <a:r>
                        <a:rPr lang="fr" sz="1600" b="1">
                          <a:latin typeface="Calibri"/>
                          <a:ea typeface="Calibri"/>
                          <a:cs typeface="Calibri"/>
                          <a:sym typeface="Calibri"/>
                        </a:rPr>
                        <a:t>8 (73%)</a:t>
                      </a:r>
                      <a:endParaRPr sz="1600" b="1">
                        <a:latin typeface="Calibri"/>
                        <a:ea typeface="Calibri"/>
                        <a:cs typeface="Calibri"/>
                        <a:sym typeface="Calibri"/>
                      </a:endParaRPr>
                    </a:p>
                  </a:txBody>
                  <a:tcPr marL="2425" marR="91425" marT="2275" marB="12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ctr" rtl="0">
                        <a:spcBef>
                          <a:spcPts val="0"/>
                        </a:spcBef>
                        <a:spcAft>
                          <a:spcPts val="0"/>
                        </a:spcAft>
                        <a:buNone/>
                      </a:pPr>
                      <a:r>
                        <a:rPr lang="fr" sz="1600" b="1" dirty="0">
                          <a:latin typeface="Calibri"/>
                          <a:ea typeface="Calibri"/>
                          <a:cs typeface="Calibri"/>
                          <a:sym typeface="Calibri"/>
                        </a:rPr>
                        <a:t>11 (42%)</a:t>
                      </a:r>
                      <a:endParaRPr sz="1600" b="1" dirty="0">
                        <a:latin typeface="Calibri"/>
                        <a:ea typeface="Calibri"/>
                        <a:cs typeface="Calibri"/>
                        <a:sym typeface="Calibri"/>
                      </a:endParaRPr>
                    </a:p>
                  </a:txBody>
                  <a:tcPr marL="2425" marR="91425" marT="2275" marB="12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ctr" rtl="0">
                        <a:spcBef>
                          <a:spcPts val="0"/>
                        </a:spcBef>
                        <a:spcAft>
                          <a:spcPts val="0"/>
                        </a:spcAft>
                        <a:buNone/>
                      </a:pPr>
                      <a:r>
                        <a:rPr lang="fr" sz="1600" b="1">
                          <a:latin typeface="Calibri"/>
                          <a:ea typeface="Calibri"/>
                          <a:cs typeface="Calibri"/>
                          <a:sym typeface="Calibri"/>
                        </a:rPr>
                        <a:t>0.091</a:t>
                      </a:r>
                      <a:endParaRPr sz="1600" b="1">
                        <a:latin typeface="Calibri"/>
                        <a:ea typeface="Calibri"/>
                        <a:cs typeface="Calibri"/>
                        <a:sym typeface="Calibri"/>
                      </a:endParaRPr>
                    </a:p>
                  </a:txBody>
                  <a:tcPr marL="2425" marR="2275" marT="2275" marB="12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extLst>
                  <a:ext uri="{0D108BD9-81ED-4DB2-BD59-A6C34878D82A}">
                    <a16:rowId xmlns:a16="http://schemas.microsoft.com/office/drawing/2014/main" val="10008"/>
                  </a:ext>
                </a:extLst>
              </a:tr>
              <a:tr h="349464">
                <a:tc>
                  <a:txBody>
                    <a:bodyPr/>
                    <a:lstStyle/>
                    <a:p>
                      <a:pPr marL="0" marR="0" lvl="0" indent="0" algn="l" rtl="0">
                        <a:spcBef>
                          <a:spcPts val="0"/>
                        </a:spcBef>
                        <a:spcAft>
                          <a:spcPts val="0"/>
                        </a:spcAft>
                        <a:buNone/>
                      </a:pPr>
                      <a:r>
                        <a:rPr lang="fr" dirty="0">
                          <a:latin typeface="Calibri"/>
                          <a:ea typeface="Calibri"/>
                          <a:cs typeface="Calibri"/>
                          <a:sym typeface="Calibri"/>
                        </a:rPr>
                        <a:t>Hospitalisation post op</a:t>
                      </a:r>
                      <a:endParaRPr b="1" dirty="0">
                        <a:latin typeface="Calibri"/>
                        <a:ea typeface="Calibri"/>
                        <a:cs typeface="Calibri"/>
                        <a:sym typeface="Calibri"/>
                      </a:endParaRPr>
                    </a:p>
                  </a:txBody>
                  <a:tcPr marL="36000" marR="36000" marT="36000" marB="360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63500" marR="63500" lvl="0" indent="0" algn="ctr" rtl="0">
                        <a:lnSpc>
                          <a:spcPct val="100000"/>
                        </a:lnSpc>
                        <a:spcBef>
                          <a:spcPts val="500"/>
                        </a:spcBef>
                        <a:spcAft>
                          <a:spcPts val="700"/>
                        </a:spcAft>
                        <a:buNone/>
                      </a:pPr>
                      <a:r>
                        <a:rPr lang="fr" sz="1600" dirty="0">
                          <a:latin typeface="Calibri"/>
                          <a:ea typeface="Calibri"/>
                          <a:cs typeface="Calibri"/>
                          <a:sym typeface="Calibri"/>
                        </a:rPr>
                        <a:t>14 (9 - 19)</a:t>
                      </a:r>
                      <a:endParaRPr sz="1600" b="1" dirty="0">
                        <a:latin typeface="Calibri"/>
                        <a:ea typeface="Calibri"/>
                        <a:cs typeface="Calibri"/>
                        <a:sym typeface="Calibri"/>
                      </a:endParaRPr>
                    </a:p>
                  </a:txBody>
                  <a:tcPr marL="2425" marR="91425" marT="2275" marB="12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63500" lvl="0" indent="0" algn="ctr" rtl="0">
                        <a:lnSpc>
                          <a:spcPct val="100000"/>
                        </a:lnSpc>
                        <a:spcBef>
                          <a:spcPts val="0"/>
                        </a:spcBef>
                        <a:spcAft>
                          <a:spcPts val="0"/>
                        </a:spcAft>
                        <a:buClr>
                          <a:schemeClr val="dk1"/>
                        </a:buClr>
                        <a:buSzPts val="1100"/>
                        <a:buFont typeface="Arial"/>
                        <a:buNone/>
                      </a:pPr>
                      <a:r>
                        <a:rPr lang="fr" sz="1600" dirty="0">
                          <a:solidFill>
                            <a:schemeClr val="dk1"/>
                          </a:solidFill>
                          <a:latin typeface="Calibri"/>
                          <a:ea typeface="Calibri"/>
                          <a:cs typeface="Calibri"/>
                          <a:sym typeface="Calibri"/>
                        </a:rPr>
                        <a:t>9 (7 - 20)</a:t>
                      </a:r>
                      <a:endParaRPr lang="fr" sz="1600" b="1" dirty="0">
                        <a:latin typeface="Calibri"/>
                        <a:ea typeface="Calibri"/>
                        <a:cs typeface="Calibri"/>
                        <a:sym typeface="Calibri"/>
                      </a:endParaRPr>
                    </a:p>
                  </a:txBody>
                  <a:tcPr marL="2425" marR="91425" marT="2275" marB="12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63500" marR="63500" lvl="0" indent="0" algn="ctr" rtl="0">
                        <a:lnSpc>
                          <a:spcPct val="7840"/>
                        </a:lnSpc>
                        <a:spcBef>
                          <a:spcPts val="500"/>
                        </a:spcBef>
                        <a:spcAft>
                          <a:spcPts val="700"/>
                        </a:spcAft>
                        <a:buNone/>
                      </a:pPr>
                      <a:r>
                        <a:rPr lang="fr" sz="1600" dirty="0">
                          <a:latin typeface="Calibri"/>
                          <a:ea typeface="Calibri"/>
                          <a:cs typeface="Calibri"/>
                          <a:sym typeface="Calibri"/>
                        </a:rPr>
                        <a:t>0.1</a:t>
                      </a:r>
                      <a:endParaRPr sz="1600" b="1" dirty="0">
                        <a:latin typeface="Calibri"/>
                        <a:ea typeface="Calibri"/>
                        <a:cs typeface="Calibri"/>
                        <a:sym typeface="Calibri"/>
                      </a:endParaRPr>
                    </a:p>
                  </a:txBody>
                  <a:tcPr marL="2425" marR="2275" marT="2275" marB="127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graphicFrame>
        <p:nvGraphicFramePr>
          <p:cNvPr id="616" name="Google Shape;616;p46"/>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617" name="Google Shape;617;p46"/>
          <p:cNvPicPr preferRelativeResize="0"/>
          <p:nvPr/>
        </p:nvPicPr>
        <p:blipFill>
          <a:blip r:embed="rId3">
            <a:alphaModFix/>
          </a:blip>
          <a:stretch>
            <a:fillRect/>
          </a:stretch>
        </p:blipFill>
        <p:spPr>
          <a:xfrm>
            <a:off x="7608675" y="0"/>
            <a:ext cx="1535326" cy="5910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7"/>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623" name="Google Shape;623;p47"/>
          <p:cNvSpPr txBox="1"/>
          <p:nvPr/>
        </p:nvSpPr>
        <p:spPr>
          <a:xfrm>
            <a:off x="158750" y="680875"/>
            <a:ext cx="8941800" cy="306300"/>
          </a:xfrm>
          <a:prstGeom prst="rect">
            <a:avLst/>
          </a:prstGeom>
          <a:solidFill>
            <a:srgbClr val="D9EAD3"/>
          </a:solidFill>
          <a:ln w="9525" cap="flat" cmpd="sng">
            <a:solidFill>
              <a:srgbClr val="93C47D"/>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solidFill>
                  <a:schemeClr val="dk1"/>
                </a:solidFill>
                <a:latin typeface="Calibri"/>
                <a:ea typeface="Calibri"/>
                <a:cs typeface="Calibri"/>
                <a:sym typeface="Calibri"/>
              </a:rPr>
              <a:t>Colite aiguë grave “refroidie” : hypothèses</a:t>
            </a:r>
            <a:endParaRPr sz="1800" b="1" dirty="0">
              <a:latin typeface="Calibri"/>
              <a:ea typeface="Calibri"/>
              <a:cs typeface="Calibri"/>
              <a:sym typeface="Calibri"/>
            </a:endParaRPr>
          </a:p>
        </p:txBody>
      </p:sp>
      <p:graphicFrame>
        <p:nvGraphicFramePr>
          <p:cNvPr id="641" name="Google Shape;641;p47"/>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642" name="Google Shape;642;p47"/>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Google Shape;625;p47">
            <a:extLst>
              <a:ext uri="{FF2B5EF4-FFF2-40B4-BE49-F238E27FC236}">
                <a16:creationId xmlns:a16="http://schemas.microsoft.com/office/drawing/2014/main" id="{DA5A0F67-4EA5-23B4-F944-DEDC7D5F11A9}"/>
              </a:ext>
            </a:extLst>
          </p:cNvPr>
          <p:cNvSpPr/>
          <p:nvPr/>
        </p:nvSpPr>
        <p:spPr>
          <a:xfrm>
            <a:off x="299150" y="1122649"/>
            <a:ext cx="8661000" cy="591000"/>
          </a:xfrm>
          <a:prstGeom prst="roundRect">
            <a:avLst>
              <a:gd name="adj" fmla="val 16667"/>
            </a:avLst>
          </a:prstGeom>
          <a:solidFill>
            <a:schemeClr val="bg1"/>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11113" lvl="0" algn="ctr" rtl="0">
              <a:spcBef>
                <a:spcPts val="0"/>
              </a:spcBef>
              <a:spcAft>
                <a:spcPts val="0"/>
              </a:spcAft>
              <a:buNone/>
            </a:pPr>
            <a:r>
              <a:rPr lang="fr" sz="1800" b="1" dirty="0">
                <a:latin typeface="Calibri"/>
                <a:ea typeface="Calibri"/>
                <a:cs typeface="Calibri"/>
                <a:sym typeface="Calibri"/>
              </a:rPr>
              <a:t>Colite aiguë grave « refroidie » : opérés plus tard et avec plus de morbidité</a:t>
            </a:r>
            <a:endParaRPr sz="1800" b="1" dirty="0">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21">
          <a:extLst>
            <a:ext uri="{FF2B5EF4-FFF2-40B4-BE49-F238E27FC236}">
              <a16:creationId xmlns:a16="http://schemas.microsoft.com/office/drawing/2014/main" id="{5E21E4B3-A90B-6B8E-4585-3E8673604C45}"/>
            </a:ext>
          </a:extLst>
        </p:cNvPr>
        <p:cNvGrpSpPr/>
        <p:nvPr/>
      </p:nvGrpSpPr>
      <p:grpSpPr>
        <a:xfrm>
          <a:off x="0" y="0"/>
          <a:ext cx="0" cy="0"/>
          <a:chOff x="0" y="0"/>
          <a:chExt cx="0" cy="0"/>
        </a:xfrm>
      </p:grpSpPr>
      <p:sp>
        <p:nvSpPr>
          <p:cNvPr id="622" name="Google Shape;622;p47">
            <a:extLst>
              <a:ext uri="{FF2B5EF4-FFF2-40B4-BE49-F238E27FC236}">
                <a16:creationId xmlns:a16="http://schemas.microsoft.com/office/drawing/2014/main" id="{5D50BC38-304A-631F-D75E-21CE48B75CAF}"/>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623" name="Google Shape;623;p47">
            <a:extLst>
              <a:ext uri="{FF2B5EF4-FFF2-40B4-BE49-F238E27FC236}">
                <a16:creationId xmlns:a16="http://schemas.microsoft.com/office/drawing/2014/main" id="{EB676C2B-564E-689C-4FD7-0C5465A4A975}"/>
              </a:ext>
            </a:extLst>
          </p:cNvPr>
          <p:cNvSpPr txBox="1"/>
          <p:nvPr/>
        </p:nvSpPr>
        <p:spPr>
          <a:xfrm>
            <a:off x="158750" y="680875"/>
            <a:ext cx="8941800" cy="306300"/>
          </a:xfrm>
          <a:prstGeom prst="rect">
            <a:avLst/>
          </a:prstGeom>
          <a:solidFill>
            <a:srgbClr val="D9EAD3"/>
          </a:solidFill>
          <a:ln w="9525" cap="flat" cmpd="sng">
            <a:solidFill>
              <a:srgbClr val="93C47D"/>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solidFill>
                  <a:schemeClr val="dk1"/>
                </a:solidFill>
                <a:latin typeface="Calibri"/>
                <a:ea typeface="Calibri"/>
                <a:cs typeface="Calibri"/>
                <a:sym typeface="Calibri"/>
              </a:rPr>
              <a:t>Colite aiguë grave “refroidie” : hypothèses</a:t>
            </a:r>
            <a:endParaRPr sz="1800" b="1" dirty="0">
              <a:latin typeface="Calibri"/>
              <a:ea typeface="Calibri"/>
              <a:cs typeface="Calibri"/>
              <a:sym typeface="Calibri"/>
            </a:endParaRPr>
          </a:p>
        </p:txBody>
      </p:sp>
      <p:sp>
        <p:nvSpPr>
          <p:cNvPr id="625" name="Google Shape;625;p47">
            <a:extLst>
              <a:ext uri="{FF2B5EF4-FFF2-40B4-BE49-F238E27FC236}">
                <a16:creationId xmlns:a16="http://schemas.microsoft.com/office/drawing/2014/main" id="{99CC2CEF-AA99-A2DE-5E63-D77EF5BAC4C9}"/>
              </a:ext>
            </a:extLst>
          </p:cNvPr>
          <p:cNvSpPr/>
          <p:nvPr/>
        </p:nvSpPr>
        <p:spPr>
          <a:xfrm>
            <a:off x="299150" y="1851358"/>
            <a:ext cx="8661000" cy="59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200" b="1" dirty="0">
                <a:latin typeface="Calibri"/>
                <a:ea typeface="Calibri"/>
                <a:cs typeface="Calibri"/>
                <a:sym typeface="Calibri"/>
              </a:rPr>
              <a:t>L’allongement du délai symptômes - chirurgie augmente la morbidité</a:t>
            </a:r>
            <a:endParaRPr sz="2200" b="1" dirty="0">
              <a:latin typeface="Calibri"/>
              <a:ea typeface="Calibri"/>
              <a:cs typeface="Calibri"/>
              <a:sym typeface="Calibri"/>
            </a:endParaRPr>
          </a:p>
        </p:txBody>
      </p:sp>
      <p:sp>
        <p:nvSpPr>
          <p:cNvPr id="640" name="Google Shape;640;p47">
            <a:extLst>
              <a:ext uri="{FF2B5EF4-FFF2-40B4-BE49-F238E27FC236}">
                <a16:creationId xmlns:a16="http://schemas.microsoft.com/office/drawing/2014/main" id="{95C9F79D-1AFC-A80D-6BA3-A37B6F058AD0}"/>
              </a:ext>
            </a:extLst>
          </p:cNvPr>
          <p:cNvSpPr/>
          <p:nvPr/>
        </p:nvSpPr>
        <p:spPr>
          <a:xfrm>
            <a:off x="299150" y="2562758"/>
            <a:ext cx="8661000" cy="59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179999" algn="ctr" rtl="0">
              <a:spcBef>
                <a:spcPts val="0"/>
              </a:spcBef>
              <a:spcAft>
                <a:spcPts val="0"/>
              </a:spcAft>
              <a:buNone/>
            </a:pPr>
            <a:r>
              <a:rPr lang="fr" sz="2200" b="1" dirty="0">
                <a:solidFill>
                  <a:schemeClr val="dk1"/>
                </a:solidFill>
                <a:latin typeface="Calibri"/>
                <a:ea typeface="Calibri"/>
                <a:cs typeface="Calibri"/>
                <a:sym typeface="Calibri"/>
              </a:rPr>
              <a:t>Les deuxième et troisième lignes allongent le délai symptômes - chirurgie</a:t>
            </a:r>
            <a:endParaRPr sz="2200" b="1" dirty="0">
              <a:solidFill>
                <a:schemeClr val="dk1"/>
              </a:solidFill>
              <a:latin typeface="Calibri"/>
              <a:ea typeface="Calibri"/>
              <a:cs typeface="Calibri"/>
              <a:sym typeface="Calibri"/>
            </a:endParaRPr>
          </a:p>
        </p:txBody>
      </p:sp>
      <p:graphicFrame>
        <p:nvGraphicFramePr>
          <p:cNvPr id="641" name="Google Shape;641;p47">
            <a:extLst>
              <a:ext uri="{FF2B5EF4-FFF2-40B4-BE49-F238E27FC236}">
                <a16:creationId xmlns:a16="http://schemas.microsoft.com/office/drawing/2014/main" id="{0A31F1C0-57E0-5769-EB69-E0071C3340F4}"/>
              </a:ext>
            </a:extLst>
          </p:cNvPr>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642" name="Google Shape;642;p47">
            <a:extLst>
              <a:ext uri="{FF2B5EF4-FFF2-40B4-BE49-F238E27FC236}">
                <a16:creationId xmlns:a16="http://schemas.microsoft.com/office/drawing/2014/main" id="{1350648D-23E4-4699-A2C4-8D52A990C68F}"/>
              </a:ext>
            </a:extLst>
          </p:cNvPr>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3" name="Google Shape;625;p47">
            <a:extLst>
              <a:ext uri="{FF2B5EF4-FFF2-40B4-BE49-F238E27FC236}">
                <a16:creationId xmlns:a16="http://schemas.microsoft.com/office/drawing/2014/main" id="{96C32B54-A76D-2CEB-9082-15DAAE153E79}"/>
              </a:ext>
            </a:extLst>
          </p:cNvPr>
          <p:cNvSpPr/>
          <p:nvPr/>
        </p:nvSpPr>
        <p:spPr>
          <a:xfrm>
            <a:off x="299150" y="1122649"/>
            <a:ext cx="8661000" cy="591000"/>
          </a:xfrm>
          <a:prstGeom prst="roundRect">
            <a:avLst>
              <a:gd name="adj" fmla="val 16667"/>
            </a:avLst>
          </a:prstGeom>
          <a:solidFill>
            <a:schemeClr val="bg1"/>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11113" lvl="0" algn="ctr" rtl="0">
              <a:spcBef>
                <a:spcPts val="0"/>
              </a:spcBef>
              <a:spcAft>
                <a:spcPts val="0"/>
              </a:spcAft>
              <a:buNone/>
            </a:pPr>
            <a:r>
              <a:rPr lang="fr" sz="1800" b="1" dirty="0">
                <a:latin typeface="Calibri"/>
                <a:ea typeface="Calibri"/>
                <a:cs typeface="Calibri"/>
                <a:sym typeface="Calibri"/>
              </a:rPr>
              <a:t>Colite aiguë grave « refroidie » : opérés plus tard et avec plus de morbidité</a:t>
            </a:r>
            <a:endParaRPr sz="1800" b="1" dirty="0">
              <a:latin typeface="Calibri"/>
              <a:ea typeface="Calibri"/>
              <a:cs typeface="Calibri"/>
              <a:sym typeface="Calibri"/>
            </a:endParaRPr>
          </a:p>
        </p:txBody>
      </p:sp>
    </p:spTree>
    <p:extLst>
      <p:ext uri="{BB962C8B-B14F-4D97-AF65-F5344CB8AC3E}">
        <p14:creationId xmlns:p14="http://schemas.microsoft.com/office/powerpoint/2010/main" val="37724237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1">
          <a:extLst>
            <a:ext uri="{FF2B5EF4-FFF2-40B4-BE49-F238E27FC236}">
              <a16:creationId xmlns:a16="http://schemas.microsoft.com/office/drawing/2014/main" id="{FD075F1C-0267-2269-93A0-CE9B87100C3F}"/>
            </a:ext>
          </a:extLst>
        </p:cNvPr>
        <p:cNvGrpSpPr/>
        <p:nvPr/>
      </p:nvGrpSpPr>
      <p:grpSpPr>
        <a:xfrm>
          <a:off x="0" y="0"/>
          <a:ext cx="0" cy="0"/>
          <a:chOff x="0" y="0"/>
          <a:chExt cx="0" cy="0"/>
        </a:xfrm>
      </p:grpSpPr>
      <p:sp>
        <p:nvSpPr>
          <p:cNvPr id="622" name="Google Shape;622;p47">
            <a:extLst>
              <a:ext uri="{FF2B5EF4-FFF2-40B4-BE49-F238E27FC236}">
                <a16:creationId xmlns:a16="http://schemas.microsoft.com/office/drawing/2014/main" id="{161D458E-2FD4-42E7-9819-443B43960F49}"/>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623" name="Google Shape;623;p47">
            <a:extLst>
              <a:ext uri="{FF2B5EF4-FFF2-40B4-BE49-F238E27FC236}">
                <a16:creationId xmlns:a16="http://schemas.microsoft.com/office/drawing/2014/main" id="{77E87663-55FB-E5D6-C3F1-80A29156F58F}"/>
              </a:ext>
            </a:extLst>
          </p:cNvPr>
          <p:cNvSpPr txBox="1"/>
          <p:nvPr/>
        </p:nvSpPr>
        <p:spPr>
          <a:xfrm>
            <a:off x="158750" y="680875"/>
            <a:ext cx="8941800" cy="306300"/>
          </a:xfrm>
          <a:prstGeom prst="rect">
            <a:avLst/>
          </a:prstGeom>
          <a:solidFill>
            <a:srgbClr val="D9EAD3"/>
          </a:solidFill>
          <a:ln w="9525" cap="flat" cmpd="sng">
            <a:solidFill>
              <a:srgbClr val="93C47D"/>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solidFill>
                  <a:schemeClr val="dk1"/>
                </a:solidFill>
                <a:latin typeface="Calibri"/>
                <a:ea typeface="Calibri"/>
                <a:cs typeface="Calibri"/>
                <a:sym typeface="Calibri"/>
              </a:rPr>
              <a:t>Colite aiguë grave “refroidie” : hypothèses</a:t>
            </a:r>
            <a:endParaRPr sz="1800" b="1" dirty="0">
              <a:latin typeface="Calibri"/>
              <a:ea typeface="Calibri"/>
              <a:cs typeface="Calibri"/>
              <a:sym typeface="Calibri"/>
            </a:endParaRPr>
          </a:p>
        </p:txBody>
      </p:sp>
      <p:sp>
        <p:nvSpPr>
          <p:cNvPr id="625" name="Google Shape;625;p47">
            <a:extLst>
              <a:ext uri="{FF2B5EF4-FFF2-40B4-BE49-F238E27FC236}">
                <a16:creationId xmlns:a16="http://schemas.microsoft.com/office/drawing/2014/main" id="{9B215AAF-138D-149C-F105-B2D216DF8376}"/>
              </a:ext>
            </a:extLst>
          </p:cNvPr>
          <p:cNvSpPr/>
          <p:nvPr/>
        </p:nvSpPr>
        <p:spPr>
          <a:xfrm>
            <a:off x="299150" y="1851358"/>
            <a:ext cx="8661000" cy="59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200" b="1" dirty="0">
                <a:latin typeface="Calibri"/>
                <a:ea typeface="Calibri"/>
                <a:cs typeface="Calibri"/>
                <a:sym typeface="Calibri"/>
              </a:rPr>
              <a:t>L’allongement du délai symptômes - chirurgie augmente la morbidité</a:t>
            </a:r>
            <a:endParaRPr sz="2200" b="1" dirty="0">
              <a:latin typeface="Calibri"/>
              <a:ea typeface="Calibri"/>
              <a:cs typeface="Calibri"/>
              <a:sym typeface="Calibri"/>
            </a:endParaRPr>
          </a:p>
        </p:txBody>
      </p:sp>
      <p:sp>
        <p:nvSpPr>
          <p:cNvPr id="640" name="Google Shape;640;p47">
            <a:extLst>
              <a:ext uri="{FF2B5EF4-FFF2-40B4-BE49-F238E27FC236}">
                <a16:creationId xmlns:a16="http://schemas.microsoft.com/office/drawing/2014/main" id="{2AC1CC18-8063-81D3-A735-2CFCBBECB091}"/>
              </a:ext>
            </a:extLst>
          </p:cNvPr>
          <p:cNvSpPr/>
          <p:nvPr/>
        </p:nvSpPr>
        <p:spPr>
          <a:xfrm>
            <a:off x="299150" y="2562758"/>
            <a:ext cx="8661000" cy="59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179999" algn="ctr" rtl="0">
              <a:spcBef>
                <a:spcPts val="0"/>
              </a:spcBef>
              <a:spcAft>
                <a:spcPts val="0"/>
              </a:spcAft>
              <a:buNone/>
            </a:pPr>
            <a:r>
              <a:rPr lang="fr" sz="2200" b="1" dirty="0">
                <a:solidFill>
                  <a:schemeClr val="dk1"/>
                </a:solidFill>
                <a:latin typeface="Calibri"/>
                <a:ea typeface="Calibri"/>
                <a:cs typeface="Calibri"/>
                <a:sym typeface="Calibri"/>
              </a:rPr>
              <a:t>Les deuxième et troisième lignes allongent le délai symptômes - chirurgie</a:t>
            </a:r>
            <a:endParaRPr sz="2200" b="1" dirty="0">
              <a:solidFill>
                <a:schemeClr val="dk1"/>
              </a:solidFill>
              <a:latin typeface="Calibri"/>
              <a:ea typeface="Calibri"/>
              <a:cs typeface="Calibri"/>
              <a:sym typeface="Calibri"/>
            </a:endParaRPr>
          </a:p>
        </p:txBody>
      </p:sp>
      <p:graphicFrame>
        <p:nvGraphicFramePr>
          <p:cNvPr id="641" name="Google Shape;641;p47">
            <a:extLst>
              <a:ext uri="{FF2B5EF4-FFF2-40B4-BE49-F238E27FC236}">
                <a16:creationId xmlns:a16="http://schemas.microsoft.com/office/drawing/2014/main" id="{0A8BFA9A-4806-3DE0-7F10-B3FF456D5110}"/>
              </a:ext>
            </a:extLst>
          </p:cNvPr>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642" name="Google Shape;642;p47">
            <a:extLst>
              <a:ext uri="{FF2B5EF4-FFF2-40B4-BE49-F238E27FC236}">
                <a16:creationId xmlns:a16="http://schemas.microsoft.com/office/drawing/2014/main" id="{7C3B34E9-0920-7F50-2008-158FE886A56D}"/>
              </a:ext>
            </a:extLst>
          </p:cNvPr>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3" name="Google Shape;651;p48">
            <a:extLst>
              <a:ext uri="{FF2B5EF4-FFF2-40B4-BE49-F238E27FC236}">
                <a16:creationId xmlns:a16="http://schemas.microsoft.com/office/drawing/2014/main" id="{454EF2BA-820C-ADF0-62BD-F39B22A45EF7}"/>
              </a:ext>
            </a:extLst>
          </p:cNvPr>
          <p:cNvSpPr/>
          <p:nvPr/>
        </p:nvSpPr>
        <p:spPr>
          <a:xfrm>
            <a:off x="299150" y="3429851"/>
            <a:ext cx="8661000" cy="591000"/>
          </a:xfrm>
          <a:prstGeom prst="roundRect">
            <a:avLst>
              <a:gd name="adj" fmla="val 16667"/>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2200" b="1">
                <a:latin typeface="Calibri"/>
                <a:ea typeface="Calibri"/>
                <a:cs typeface="Calibri"/>
                <a:sym typeface="Calibri"/>
              </a:rPr>
              <a:t>Facteurs prédictifs de </a:t>
            </a:r>
            <a:r>
              <a:rPr lang="fr" sz="2200" b="1" u="sng">
                <a:latin typeface="Calibri"/>
                <a:ea typeface="Calibri"/>
                <a:cs typeface="Calibri"/>
                <a:sym typeface="Calibri"/>
              </a:rPr>
              <a:t>colectomie</a:t>
            </a:r>
            <a:r>
              <a:rPr lang="fr" sz="2200" b="1">
                <a:latin typeface="Calibri"/>
                <a:ea typeface="Calibri"/>
                <a:cs typeface="Calibri"/>
                <a:sym typeface="Calibri"/>
              </a:rPr>
              <a:t> avant traitement ?</a:t>
            </a:r>
            <a:endParaRPr sz="2200" b="1">
              <a:latin typeface="Calibri"/>
              <a:ea typeface="Calibri"/>
              <a:cs typeface="Calibri"/>
              <a:sym typeface="Calibri"/>
            </a:endParaRPr>
          </a:p>
        </p:txBody>
      </p:sp>
      <p:cxnSp>
        <p:nvCxnSpPr>
          <p:cNvPr id="4" name="Google Shape;652;p48">
            <a:extLst>
              <a:ext uri="{FF2B5EF4-FFF2-40B4-BE49-F238E27FC236}">
                <a16:creationId xmlns:a16="http://schemas.microsoft.com/office/drawing/2014/main" id="{44796D39-4EDE-BB9D-A227-3372F4EE2BAA}"/>
              </a:ext>
            </a:extLst>
          </p:cNvPr>
          <p:cNvCxnSpPr>
            <a:endCxn id="3" idx="0"/>
          </p:cNvCxnSpPr>
          <p:nvPr/>
        </p:nvCxnSpPr>
        <p:spPr>
          <a:xfrm>
            <a:off x="4629650" y="3185351"/>
            <a:ext cx="0" cy="244500"/>
          </a:xfrm>
          <a:prstGeom prst="straightConnector1">
            <a:avLst/>
          </a:prstGeom>
          <a:noFill/>
          <a:ln w="9525" cap="flat" cmpd="sng">
            <a:solidFill>
              <a:schemeClr val="dk1"/>
            </a:solidFill>
            <a:prstDash val="solid"/>
            <a:round/>
            <a:headEnd type="none" w="med" len="med"/>
            <a:tailEnd type="triangle" w="med" len="med"/>
          </a:ln>
        </p:spPr>
      </p:cxnSp>
      <p:sp>
        <p:nvSpPr>
          <p:cNvPr id="5" name="Google Shape;625;p47">
            <a:extLst>
              <a:ext uri="{FF2B5EF4-FFF2-40B4-BE49-F238E27FC236}">
                <a16:creationId xmlns:a16="http://schemas.microsoft.com/office/drawing/2014/main" id="{82A3E1CA-6B19-DC40-1E5A-A8DADD450842}"/>
              </a:ext>
            </a:extLst>
          </p:cNvPr>
          <p:cNvSpPr/>
          <p:nvPr/>
        </p:nvSpPr>
        <p:spPr>
          <a:xfrm>
            <a:off x="299150" y="1122649"/>
            <a:ext cx="8661000" cy="591000"/>
          </a:xfrm>
          <a:prstGeom prst="roundRect">
            <a:avLst>
              <a:gd name="adj" fmla="val 16667"/>
            </a:avLst>
          </a:prstGeom>
          <a:solidFill>
            <a:schemeClr val="bg1"/>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11113" lvl="0" algn="ctr" rtl="0">
              <a:spcBef>
                <a:spcPts val="0"/>
              </a:spcBef>
              <a:spcAft>
                <a:spcPts val="0"/>
              </a:spcAft>
              <a:buNone/>
            </a:pPr>
            <a:r>
              <a:rPr lang="fr" sz="1800" b="1" dirty="0">
                <a:latin typeface="Calibri"/>
                <a:ea typeface="Calibri"/>
                <a:cs typeface="Calibri"/>
                <a:sym typeface="Calibri"/>
              </a:rPr>
              <a:t>Colite aiguë grave « refroidie » : opérés plus tard et avec plus de morbidité</a:t>
            </a:r>
            <a:endParaRPr sz="1800" b="1" dirty="0">
              <a:latin typeface="Calibri"/>
              <a:ea typeface="Calibri"/>
              <a:cs typeface="Calibri"/>
              <a:sym typeface="Calibri"/>
            </a:endParaRPr>
          </a:p>
        </p:txBody>
      </p:sp>
    </p:spTree>
    <p:extLst>
      <p:ext uri="{BB962C8B-B14F-4D97-AF65-F5344CB8AC3E}">
        <p14:creationId xmlns:p14="http://schemas.microsoft.com/office/powerpoint/2010/main" val="39411820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49"/>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662" name="Google Shape;662;p49"/>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Facteurs prédictifs de colectomie </a:t>
            </a:r>
            <a:endParaRPr sz="1800" b="1" dirty="0">
              <a:solidFill>
                <a:srgbClr val="000000"/>
              </a:solidFill>
              <a:latin typeface="Calibri"/>
              <a:ea typeface="Calibri"/>
              <a:cs typeface="Calibri"/>
              <a:sym typeface="Calibri"/>
            </a:endParaRPr>
          </a:p>
        </p:txBody>
      </p:sp>
      <p:pic>
        <p:nvPicPr>
          <p:cNvPr id="663" name="Google Shape;663;p49"/>
          <p:cNvPicPr preferRelativeResize="0"/>
          <p:nvPr/>
        </p:nvPicPr>
        <p:blipFill>
          <a:blip r:embed="rId3">
            <a:alphaModFix/>
          </a:blip>
          <a:stretch>
            <a:fillRect/>
          </a:stretch>
        </p:blipFill>
        <p:spPr>
          <a:xfrm>
            <a:off x="158750" y="1147825"/>
            <a:ext cx="4550527" cy="988075"/>
          </a:xfrm>
          <a:prstGeom prst="rect">
            <a:avLst/>
          </a:prstGeom>
          <a:noFill/>
          <a:ln>
            <a:noFill/>
          </a:ln>
          <a:effectLst>
            <a:outerShdw blurRad="57150" dist="19050" dir="5400000" algn="bl" rotWithShape="0">
              <a:srgbClr val="000000">
                <a:alpha val="50000"/>
              </a:srgbClr>
            </a:outerShdw>
          </a:effectLst>
        </p:spPr>
      </p:pic>
      <p:sp>
        <p:nvSpPr>
          <p:cNvPr id="664" name="Google Shape;664;p49"/>
          <p:cNvSpPr/>
          <p:nvPr/>
        </p:nvSpPr>
        <p:spPr>
          <a:xfrm>
            <a:off x="3481100" y="1545625"/>
            <a:ext cx="1660500" cy="306300"/>
          </a:xfrm>
          <a:prstGeom prst="rect">
            <a:avLst/>
          </a:prstGeom>
          <a:solidFill>
            <a:srgbClr val="D9D2E9"/>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65" name="Google Shape;665;p49"/>
          <p:cNvPicPr preferRelativeResize="0"/>
          <p:nvPr/>
        </p:nvPicPr>
        <p:blipFill>
          <a:blip r:embed="rId4">
            <a:alphaModFix/>
          </a:blip>
          <a:stretch>
            <a:fillRect/>
          </a:stretch>
        </p:blipFill>
        <p:spPr>
          <a:xfrm>
            <a:off x="3489250" y="1573251"/>
            <a:ext cx="1129324" cy="252000"/>
          </a:xfrm>
          <a:prstGeom prst="rect">
            <a:avLst/>
          </a:prstGeom>
          <a:noFill/>
          <a:ln>
            <a:noFill/>
          </a:ln>
        </p:spPr>
      </p:pic>
      <p:sp>
        <p:nvSpPr>
          <p:cNvPr id="672" name="Google Shape;672;p49"/>
          <p:cNvSpPr txBox="1"/>
          <p:nvPr/>
        </p:nvSpPr>
        <p:spPr>
          <a:xfrm>
            <a:off x="4549725" y="1468400"/>
            <a:ext cx="690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b="1">
                <a:solidFill>
                  <a:srgbClr val="373B7F"/>
                </a:solidFill>
                <a:latin typeface="Calibri"/>
                <a:ea typeface="Calibri"/>
                <a:cs typeface="Calibri"/>
                <a:sym typeface="Calibri"/>
              </a:rPr>
              <a:t>2024</a:t>
            </a:r>
            <a:endParaRPr sz="1800" b="1">
              <a:solidFill>
                <a:srgbClr val="373B7F"/>
              </a:solidFill>
              <a:latin typeface="Calibri"/>
              <a:ea typeface="Calibri"/>
              <a:cs typeface="Calibri"/>
              <a:sym typeface="Calibri"/>
            </a:endParaRPr>
          </a:p>
        </p:txBody>
      </p:sp>
      <p:graphicFrame>
        <p:nvGraphicFramePr>
          <p:cNvPr id="673" name="Google Shape;673;p49"/>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674" name="Google Shape;674;p49"/>
          <p:cNvPicPr preferRelativeResize="0"/>
          <p:nvPr/>
        </p:nvPicPr>
        <p:blipFill>
          <a:blip r:embed="rId5">
            <a:alphaModFix/>
          </a:blip>
          <a:stretch>
            <a:fillRect/>
          </a:stretch>
        </p:blipFill>
        <p:spPr>
          <a:xfrm>
            <a:off x="7608675" y="0"/>
            <a:ext cx="1535326" cy="591050"/>
          </a:xfrm>
          <a:prstGeom prst="rect">
            <a:avLst/>
          </a:prstGeom>
          <a:noFill/>
          <a:ln>
            <a:noFill/>
          </a:ln>
        </p:spPr>
      </p:pic>
      <p:sp>
        <p:nvSpPr>
          <p:cNvPr id="2" name="Google Shape;685;p50">
            <a:extLst>
              <a:ext uri="{FF2B5EF4-FFF2-40B4-BE49-F238E27FC236}">
                <a16:creationId xmlns:a16="http://schemas.microsoft.com/office/drawing/2014/main" id="{C699CA2D-F325-7AB5-7492-3A6075084571}"/>
              </a:ext>
            </a:extLst>
          </p:cNvPr>
          <p:cNvSpPr/>
          <p:nvPr/>
        </p:nvSpPr>
        <p:spPr>
          <a:xfrm>
            <a:off x="5346125" y="1095850"/>
            <a:ext cx="14739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179999" algn="ctr" rtl="0">
              <a:spcBef>
                <a:spcPts val="0"/>
              </a:spcBef>
              <a:spcAft>
                <a:spcPts val="0"/>
              </a:spcAft>
              <a:buNone/>
            </a:pPr>
            <a:r>
              <a:rPr lang="fr" b="1">
                <a:latin typeface="Calibri"/>
                <a:ea typeface="Calibri"/>
                <a:cs typeface="Calibri"/>
                <a:sym typeface="Calibri"/>
              </a:rPr>
              <a:t>Hypoalbuminémie</a:t>
            </a:r>
            <a:endParaRPr b="1">
              <a:latin typeface="Calibri"/>
              <a:ea typeface="Calibri"/>
              <a:cs typeface="Calibri"/>
              <a:sym typeface="Calibri"/>
            </a:endParaRPr>
          </a:p>
        </p:txBody>
      </p:sp>
      <p:sp>
        <p:nvSpPr>
          <p:cNvPr id="3" name="Google Shape;686;p50">
            <a:extLst>
              <a:ext uri="{FF2B5EF4-FFF2-40B4-BE49-F238E27FC236}">
                <a16:creationId xmlns:a16="http://schemas.microsoft.com/office/drawing/2014/main" id="{30A5D086-C104-7EF8-6330-3AEB051940B6}"/>
              </a:ext>
            </a:extLst>
          </p:cNvPr>
          <p:cNvSpPr/>
          <p:nvPr/>
        </p:nvSpPr>
        <p:spPr>
          <a:xfrm>
            <a:off x="6296750" y="1560425"/>
            <a:ext cx="8904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a:latin typeface="Calibri"/>
                <a:ea typeface="Calibri"/>
                <a:cs typeface="Calibri"/>
                <a:sym typeface="Calibri"/>
              </a:rPr>
              <a:t>CRP élevée</a:t>
            </a:r>
            <a:endParaRPr b="1">
              <a:latin typeface="Calibri"/>
              <a:ea typeface="Calibri"/>
              <a:cs typeface="Calibri"/>
              <a:sym typeface="Calibri"/>
            </a:endParaRPr>
          </a:p>
        </p:txBody>
      </p:sp>
      <p:sp>
        <p:nvSpPr>
          <p:cNvPr id="4" name="Google Shape;687;p50">
            <a:extLst>
              <a:ext uri="{FF2B5EF4-FFF2-40B4-BE49-F238E27FC236}">
                <a16:creationId xmlns:a16="http://schemas.microsoft.com/office/drawing/2014/main" id="{BBF115B1-C262-A5D7-15F3-4DB47E56D784}"/>
              </a:ext>
            </a:extLst>
          </p:cNvPr>
          <p:cNvSpPr/>
          <p:nvPr/>
        </p:nvSpPr>
        <p:spPr>
          <a:xfrm>
            <a:off x="5346125" y="1545625"/>
            <a:ext cx="8904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fr" b="1" dirty="0">
                <a:latin typeface="Calibri"/>
                <a:ea typeface="Calibri"/>
                <a:cs typeface="Calibri"/>
                <a:sym typeface="Calibri"/>
              </a:rPr>
              <a:t>&gt; 50 ans</a:t>
            </a:r>
            <a:endParaRPr b="1" dirty="0">
              <a:latin typeface="Calibri"/>
              <a:ea typeface="Calibri"/>
              <a:cs typeface="Calibri"/>
              <a:sym typeface="Calibri"/>
            </a:endParaRPr>
          </a:p>
        </p:txBody>
      </p:sp>
      <p:sp>
        <p:nvSpPr>
          <p:cNvPr id="5" name="Google Shape;688;p50">
            <a:extLst>
              <a:ext uri="{FF2B5EF4-FFF2-40B4-BE49-F238E27FC236}">
                <a16:creationId xmlns:a16="http://schemas.microsoft.com/office/drawing/2014/main" id="{DE4212D2-966F-D07B-9F86-D7AC1230EA6C}"/>
              </a:ext>
            </a:extLst>
          </p:cNvPr>
          <p:cNvSpPr/>
          <p:nvPr/>
        </p:nvSpPr>
        <p:spPr>
          <a:xfrm>
            <a:off x="6880808" y="1095850"/>
            <a:ext cx="22005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a:latin typeface="Calibri"/>
                <a:ea typeface="Calibri"/>
                <a:cs typeface="Calibri"/>
                <a:sym typeface="Calibri"/>
              </a:rPr>
              <a:t>ATCD thiopurines / antiTNF</a:t>
            </a:r>
            <a:endParaRPr b="1">
              <a:latin typeface="Calibri"/>
              <a:ea typeface="Calibri"/>
              <a:cs typeface="Calibri"/>
              <a:sym typeface="Calibri"/>
            </a:endParaRPr>
          </a:p>
        </p:txBody>
      </p:sp>
      <p:sp>
        <p:nvSpPr>
          <p:cNvPr id="6" name="Google Shape;689;p50">
            <a:extLst>
              <a:ext uri="{FF2B5EF4-FFF2-40B4-BE49-F238E27FC236}">
                <a16:creationId xmlns:a16="http://schemas.microsoft.com/office/drawing/2014/main" id="{4625E522-96D5-433D-DE99-04B0A6F1021B}"/>
              </a:ext>
            </a:extLst>
          </p:cNvPr>
          <p:cNvSpPr/>
          <p:nvPr/>
        </p:nvSpPr>
        <p:spPr>
          <a:xfrm>
            <a:off x="7247375" y="1560425"/>
            <a:ext cx="13113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i="1">
                <a:latin typeface="Calibri"/>
                <a:ea typeface="Calibri"/>
                <a:cs typeface="Calibri"/>
                <a:sym typeface="Calibri"/>
              </a:rPr>
              <a:t>C difficile </a:t>
            </a:r>
            <a:r>
              <a:rPr lang="fr" b="1">
                <a:latin typeface="Calibri"/>
                <a:ea typeface="Calibri"/>
                <a:cs typeface="Calibri"/>
                <a:sym typeface="Calibri"/>
              </a:rPr>
              <a:t>/ CMV</a:t>
            </a:r>
            <a:endParaRPr b="1">
              <a:latin typeface="Calibri"/>
              <a:ea typeface="Calibri"/>
              <a:cs typeface="Calibri"/>
              <a:sym typeface="Calibri"/>
            </a:endParaRPr>
          </a:p>
        </p:txBody>
      </p:sp>
      <p:sp>
        <p:nvSpPr>
          <p:cNvPr id="7" name="Google Shape;690;p50">
            <a:extLst>
              <a:ext uri="{FF2B5EF4-FFF2-40B4-BE49-F238E27FC236}">
                <a16:creationId xmlns:a16="http://schemas.microsoft.com/office/drawing/2014/main" id="{EA027CF1-B0B7-FE5A-EDDB-1301106A6625}"/>
              </a:ext>
            </a:extLst>
          </p:cNvPr>
          <p:cNvSpPr/>
          <p:nvPr/>
        </p:nvSpPr>
        <p:spPr>
          <a:xfrm>
            <a:off x="5346125" y="2025000"/>
            <a:ext cx="2427900" cy="3441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dirty="0">
                <a:latin typeface="Calibri"/>
                <a:ea typeface="Calibri"/>
                <a:cs typeface="Calibri"/>
                <a:sym typeface="Calibri"/>
              </a:rPr>
              <a:t>Lésions endoscopiques sévères</a:t>
            </a:r>
            <a:endParaRPr b="1" dirty="0">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50"/>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680" name="Google Shape;680;p50"/>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Facteurs prédictifs de colectomie </a:t>
            </a:r>
            <a:endParaRPr sz="1800" b="1" dirty="0">
              <a:solidFill>
                <a:srgbClr val="000000"/>
              </a:solidFill>
              <a:latin typeface="Calibri"/>
              <a:ea typeface="Calibri"/>
              <a:cs typeface="Calibri"/>
              <a:sym typeface="Calibri"/>
            </a:endParaRPr>
          </a:p>
        </p:txBody>
      </p:sp>
      <p:sp>
        <p:nvSpPr>
          <p:cNvPr id="681" name="Google Shape;681;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38</a:t>
            </a:fld>
            <a:endParaRPr/>
          </a:p>
        </p:txBody>
      </p:sp>
      <p:pic>
        <p:nvPicPr>
          <p:cNvPr id="682" name="Google Shape;682;p50"/>
          <p:cNvPicPr preferRelativeResize="0"/>
          <p:nvPr/>
        </p:nvPicPr>
        <p:blipFill>
          <a:blip r:embed="rId3">
            <a:alphaModFix/>
          </a:blip>
          <a:stretch>
            <a:fillRect/>
          </a:stretch>
        </p:blipFill>
        <p:spPr>
          <a:xfrm>
            <a:off x="158750" y="1147825"/>
            <a:ext cx="4550527" cy="988075"/>
          </a:xfrm>
          <a:prstGeom prst="rect">
            <a:avLst/>
          </a:prstGeom>
          <a:noFill/>
          <a:ln>
            <a:noFill/>
          </a:ln>
          <a:effectLst>
            <a:outerShdw blurRad="57150" dist="19050" dir="5400000" algn="bl" rotWithShape="0">
              <a:srgbClr val="000000">
                <a:alpha val="50000"/>
              </a:srgbClr>
            </a:outerShdw>
          </a:effectLst>
        </p:spPr>
      </p:pic>
      <p:sp>
        <p:nvSpPr>
          <p:cNvPr id="683" name="Google Shape;683;p50"/>
          <p:cNvSpPr/>
          <p:nvPr/>
        </p:nvSpPr>
        <p:spPr>
          <a:xfrm>
            <a:off x="3481100" y="1545625"/>
            <a:ext cx="1660500" cy="306300"/>
          </a:xfrm>
          <a:prstGeom prst="rect">
            <a:avLst/>
          </a:prstGeom>
          <a:solidFill>
            <a:srgbClr val="D9D2E9"/>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84" name="Google Shape;684;p50"/>
          <p:cNvPicPr preferRelativeResize="0"/>
          <p:nvPr/>
        </p:nvPicPr>
        <p:blipFill>
          <a:blip r:embed="rId4">
            <a:alphaModFix/>
          </a:blip>
          <a:stretch>
            <a:fillRect/>
          </a:stretch>
        </p:blipFill>
        <p:spPr>
          <a:xfrm>
            <a:off x="3489250" y="1573251"/>
            <a:ext cx="1129324" cy="252000"/>
          </a:xfrm>
          <a:prstGeom prst="rect">
            <a:avLst/>
          </a:prstGeom>
          <a:noFill/>
          <a:ln>
            <a:noFill/>
          </a:ln>
        </p:spPr>
      </p:pic>
      <p:sp>
        <p:nvSpPr>
          <p:cNvPr id="685" name="Google Shape;685;p50"/>
          <p:cNvSpPr/>
          <p:nvPr/>
        </p:nvSpPr>
        <p:spPr>
          <a:xfrm>
            <a:off x="5346125" y="1095850"/>
            <a:ext cx="14739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179999" algn="ctr" rtl="0">
              <a:spcBef>
                <a:spcPts val="0"/>
              </a:spcBef>
              <a:spcAft>
                <a:spcPts val="0"/>
              </a:spcAft>
              <a:buNone/>
            </a:pPr>
            <a:r>
              <a:rPr lang="fr" b="1">
                <a:latin typeface="Calibri"/>
                <a:ea typeface="Calibri"/>
                <a:cs typeface="Calibri"/>
                <a:sym typeface="Calibri"/>
              </a:rPr>
              <a:t>Hypoalbuminémie</a:t>
            </a:r>
            <a:endParaRPr b="1">
              <a:latin typeface="Calibri"/>
              <a:ea typeface="Calibri"/>
              <a:cs typeface="Calibri"/>
              <a:sym typeface="Calibri"/>
            </a:endParaRPr>
          </a:p>
        </p:txBody>
      </p:sp>
      <p:sp>
        <p:nvSpPr>
          <p:cNvPr id="686" name="Google Shape;686;p50"/>
          <p:cNvSpPr/>
          <p:nvPr/>
        </p:nvSpPr>
        <p:spPr>
          <a:xfrm>
            <a:off x="6296750" y="1560425"/>
            <a:ext cx="8904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a:latin typeface="Calibri"/>
                <a:ea typeface="Calibri"/>
                <a:cs typeface="Calibri"/>
                <a:sym typeface="Calibri"/>
              </a:rPr>
              <a:t>CRP élevée</a:t>
            </a:r>
            <a:endParaRPr b="1">
              <a:latin typeface="Calibri"/>
              <a:ea typeface="Calibri"/>
              <a:cs typeface="Calibri"/>
              <a:sym typeface="Calibri"/>
            </a:endParaRPr>
          </a:p>
        </p:txBody>
      </p:sp>
      <p:sp>
        <p:nvSpPr>
          <p:cNvPr id="687" name="Google Shape;687;p50"/>
          <p:cNvSpPr/>
          <p:nvPr/>
        </p:nvSpPr>
        <p:spPr>
          <a:xfrm>
            <a:off x="5346125" y="1545625"/>
            <a:ext cx="8904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fr" b="1" dirty="0">
                <a:latin typeface="Calibri"/>
                <a:ea typeface="Calibri"/>
                <a:cs typeface="Calibri"/>
                <a:sym typeface="Calibri"/>
              </a:rPr>
              <a:t>&gt; 50 ans</a:t>
            </a:r>
            <a:endParaRPr b="1" dirty="0">
              <a:latin typeface="Calibri"/>
              <a:ea typeface="Calibri"/>
              <a:cs typeface="Calibri"/>
              <a:sym typeface="Calibri"/>
            </a:endParaRPr>
          </a:p>
        </p:txBody>
      </p:sp>
      <p:sp>
        <p:nvSpPr>
          <p:cNvPr id="688" name="Google Shape;688;p50"/>
          <p:cNvSpPr/>
          <p:nvPr/>
        </p:nvSpPr>
        <p:spPr>
          <a:xfrm>
            <a:off x="6880808" y="1095850"/>
            <a:ext cx="22005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a:latin typeface="Calibri"/>
                <a:ea typeface="Calibri"/>
                <a:cs typeface="Calibri"/>
                <a:sym typeface="Calibri"/>
              </a:rPr>
              <a:t>ATCD thiopurines / antiTNF</a:t>
            </a:r>
            <a:endParaRPr b="1">
              <a:latin typeface="Calibri"/>
              <a:ea typeface="Calibri"/>
              <a:cs typeface="Calibri"/>
              <a:sym typeface="Calibri"/>
            </a:endParaRPr>
          </a:p>
        </p:txBody>
      </p:sp>
      <p:sp>
        <p:nvSpPr>
          <p:cNvPr id="689" name="Google Shape;689;p50"/>
          <p:cNvSpPr/>
          <p:nvPr/>
        </p:nvSpPr>
        <p:spPr>
          <a:xfrm>
            <a:off x="7247375" y="1560425"/>
            <a:ext cx="13113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i="1">
                <a:latin typeface="Calibri"/>
                <a:ea typeface="Calibri"/>
                <a:cs typeface="Calibri"/>
                <a:sym typeface="Calibri"/>
              </a:rPr>
              <a:t>C difficile </a:t>
            </a:r>
            <a:r>
              <a:rPr lang="fr" b="1">
                <a:latin typeface="Calibri"/>
                <a:ea typeface="Calibri"/>
                <a:cs typeface="Calibri"/>
                <a:sym typeface="Calibri"/>
              </a:rPr>
              <a:t>/ CMV</a:t>
            </a:r>
            <a:endParaRPr b="1">
              <a:latin typeface="Calibri"/>
              <a:ea typeface="Calibri"/>
              <a:cs typeface="Calibri"/>
              <a:sym typeface="Calibri"/>
            </a:endParaRPr>
          </a:p>
        </p:txBody>
      </p:sp>
      <p:sp>
        <p:nvSpPr>
          <p:cNvPr id="690" name="Google Shape;690;p50"/>
          <p:cNvSpPr/>
          <p:nvPr/>
        </p:nvSpPr>
        <p:spPr>
          <a:xfrm>
            <a:off x="5346125" y="2025000"/>
            <a:ext cx="2427900" cy="3441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dirty="0">
                <a:latin typeface="Calibri"/>
                <a:ea typeface="Calibri"/>
                <a:cs typeface="Calibri"/>
                <a:sym typeface="Calibri"/>
              </a:rPr>
              <a:t>Lésions endoscopiques sévères</a:t>
            </a:r>
            <a:endParaRPr b="1" dirty="0">
              <a:latin typeface="Calibri"/>
              <a:ea typeface="Calibri"/>
              <a:cs typeface="Calibri"/>
              <a:sym typeface="Calibri"/>
            </a:endParaRPr>
          </a:p>
        </p:txBody>
      </p:sp>
      <p:sp>
        <p:nvSpPr>
          <p:cNvPr id="691" name="Google Shape;691;p50"/>
          <p:cNvSpPr txBox="1"/>
          <p:nvPr/>
        </p:nvSpPr>
        <p:spPr>
          <a:xfrm>
            <a:off x="4549725" y="1468400"/>
            <a:ext cx="690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b="1">
                <a:solidFill>
                  <a:srgbClr val="373B7F"/>
                </a:solidFill>
                <a:latin typeface="Calibri"/>
                <a:ea typeface="Calibri"/>
                <a:cs typeface="Calibri"/>
                <a:sym typeface="Calibri"/>
              </a:rPr>
              <a:t>2024</a:t>
            </a:r>
            <a:endParaRPr sz="1800" b="1">
              <a:solidFill>
                <a:srgbClr val="373B7F"/>
              </a:solidFill>
              <a:latin typeface="Calibri"/>
              <a:ea typeface="Calibri"/>
              <a:cs typeface="Calibri"/>
              <a:sym typeface="Calibri"/>
            </a:endParaRPr>
          </a:p>
        </p:txBody>
      </p:sp>
      <p:graphicFrame>
        <p:nvGraphicFramePr>
          <p:cNvPr id="695" name="Google Shape;695;p50"/>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696" name="Google Shape;696;p50"/>
          <p:cNvPicPr preferRelativeResize="0"/>
          <p:nvPr/>
        </p:nvPicPr>
        <p:blipFill>
          <a:blip r:embed="rId5">
            <a:alphaModFix/>
          </a:blip>
          <a:stretch>
            <a:fillRect/>
          </a:stretch>
        </p:blipFill>
        <p:spPr>
          <a:xfrm>
            <a:off x="7608675" y="0"/>
            <a:ext cx="1535326" cy="591050"/>
          </a:xfrm>
          <a:prstGeom prst="rect">
            <a:avLst/>
          </a:prstGeom>
          <a:noFill/>
          <a:ln>
            <a:noFill/>
          </a:ln>
        </p:spPr>
      </p:pic>
      <p:pic>
        <p:nvPicPr>
          <p:cNvPr id="2" name="Google Shape;715;p51">
            <a:extLst>
              <a:ext uri="{FF2B5EF4-FFF2-40B4-BE49-F238E27FC236}">
                <a16:creationId xmlns:a16="http://schemas.microsoft.com/office/drawing/2014/main" id="{D44F2E38-9CE2-27FA-045F-A639E4A90500}"/>
              </a:ext>
            </a:extLst>
          </p:cNvPr>
          <p:cNvPicPr preferRelativeResize="0"/>
          <p:nvPr/>
        </p:nvPicPr>
        <p:blipFill>
          <a:blip r:embed="rId6">
            <a:alphaModFix/>
          </a:blip>
          <a:stretch>
            <a:fillRect/>
          </a:stretch>
        </p:blipFill>
        <p:spPr>
          <a:xfrm>
            <a:off x="158750" y="2844646"/>
            <a:ext cx="3396276" cy="1091975"/>
          </a:xfrm>
          <a:prstGeom prst="rect">
            <a:avLst/>
          </a:prstGeom>
          <a:noFill/>
          <a:ln>
            <a:noFill/>
          </a:ln>
        </p:spPr>
      </p:pic>
      <p:pic>
        <p:nvPicPr>
          <p:cNvPr id="3" name="Google Shape;716;p51">
            <a:extLst>
              <a:ext uri="{FF2B5EF4-FFF2-40B4-BE49-F238E27FC236}">
                <a16:creationId xmlns:a16="http://schemas.microsoft.com/office/drawing/2014/main" id="{7DAFD97E-F1D5-3944-F52C-EF71B5907920}"/>
              </a:ext>
            </a:extLst>
          </p:cNvPr>
          <p:cNvPicPr preferRelativeResize="0"/>
          <p:nvPr/>
        </p:nvPicPr>
        <p:blipFill>
          <a:blip r:embed="rId7">
            <a:alphaModFix/>
          </a:blip>
          <a:stretch>
            <a:fillRect/>
          </a:stretch>
        </p:blipFill>
        <p:spPr>
          <a:xfrm>
            <a:off x="158750" y="2451046"/>
            <a:ext cx="1950300" cy="393600"/>
          </a:xfrm>
          <a:prstGeom prst="rect">
            <a:avLst/>
          </a:prstGeom>
          <a:noFill/>
          <a:ln>
            <a:noFill/>
          </a:ln>
        </p:spPr>
      </p:pic>
      <p:graphicFrame>
        <p:nvGraphicFramePr>
          <p:cNvPr id="4" name="Google Shape;717;p51">
            <a:extLst>
              <a:ext uri="{FF2B5EF4-FFF2-40B4-BE49-F238E27FC236}">
                <a16:creationId xmlns:a16="http://schemas.microsoft.com/office/drawing/2014/main" id="{2D13FE94-CD91-9C26-4CD0-0DD92D2807A6}"/>
              </a:ext>
            </a:extLst>
          </p:cNvPr>
          <p:cNvGraphicFramePr/>
          <p:nvPr>
            <p:extLst>
              <p:ext uri="{D42A27DB-BD31-4B8C-83A1-F6EECF244321}">
                <p14:modId xmlns:p14="http://schemas.microsoft.com/office/powerpoint/2010/main" val="1890255286"/>
              </p:ext>
            </p:extLst>
          </p:nvPr>
        </p:nvGraphicFramePr>
        <p:xfrm>
          <a:off x="3657600" y="2684646"/>
          <a:ext cx="2889425" cy="1264326"/>
        </p:xfrm>
        <a:graphic>
          <a:graphicData uri="http://schemas.openxmlformats.org/drawingml/2006/table">
            <a:tbl>
              <a:tblPr>
                <a:noFill/>
                <a:tableStyleId>{E1C6664A-C9CD-4C36-A559-2D88FFE0A904}</a:tableStyleId>
              </a:tblPr>
              <a:tblGrid>
                <a:gridCol w="2198000">
                  <a:extLst>
                    <a:ext uri="{9D8B030D-6E8A-4147-A177-3AD203B41FA5}">
                      <a16:colId xmlns:a16="http://schemas.microsoft.com/office/drawing/2014/main" val="20000"/>
                    </a:ext>
                  </a:extLst>
                </a:gridCol>
                <a:gridCol w="691425">
                  <a:extLst>
                    <a:ext uri="{9D8B030D-6E8A-4147-A177-3AD203B41FA5}">
                      <a16:colId xmlns:a16="http://schemas.microsoft.com/office/drawing/2014/main" val="20001"/>
                    </a:ext>
                  </a:extLst>
                </a:gridCol>
              </a:tblGrid>
              <a:tr h="221400">
                <a:tc>
                  <a:txBody>
                    <a:bodyPr/>
                    <a:lstStyle/>
                    <a:p>
                      <a:pPr marL="0" lvl="0" indent="0" algn="ctr" rtl="0">
                        <a:lnSpc>
                          <a:spcPct val="115000"/>
                        </a:lnSpc>
                        <a:spcBef>
                          <a:spcPts val="0"/>
                        </a:spcBef>
                        <a:spcAft>
                          <a:spcPts val="0"/>
                        </a:spcAft>
                        <a:buNone/>
                      </a:pPr>
                      <a:r>
                        <a:rPr lang="fr" b="1">
                          <a:latin typeface="Calibri"/>
                          <a:ea typeface="Calibri"/>
                          <a:cs typeface="Calibri"/>
                          <a:sym typeface="Calibri"/>
                        </a:rPr>
                        <a:t>Facteurs</a:t>
                      </a:r>
                      <a:endParaRPr b="1">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CCCCCC"/>
                    </a:solidFill>
                  </a:tcPr>
                </a:tc>
                <a:tc>
                  <a:txBody>
                    <a:bodyPr/>
                    <a:lstStyle/>
                    <a:p>
                      <a:pPr marL="0" lvl="0" indent="0" algn="ctr" rtl="0">
                        <a:lnSpc>
                          <a:spcPct val="115000"/>
                        </a:lnSpc>
                        <a:spcBef>
                          <a:spcPts val="0"/>
                        </a:spcBef>
                        <a:spcAft>
                          <a:spcPts val="0"/>
                        </a:spcAft>
                        <a:buNone/>
                      </a:pPr>
                      <a:r>
                        <a:rPr lang="fr" b="1">
                          <a:latin typeface="Calibri"/>
                          <a:ea typeface="Calibri"/>
                          <a:cs typeface="Calibri"/>
                          <a:sym typeface="Calibri"/>
                        </a:rPr>
                        <a:t>Score</a:t>
                      </a:r>
                      <a:endParaRPr b="1">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CCCCCC"/>
                    </a:solidFill>
                  </a:tcPr>
                </a:tc>
                <a:extLst>
                  <a:ext uri="{0D108BD9-81ED-4DB2-BD59-A6C34878D82A}">
                    <a16:rowId xmlns:a16="http://schemas.microsoft.com/office/drawing/2014/main" val="10000"/>
                  </a:ext>
                </a:extLst>
              </a:tr>
              <a:tr h="191675">
                <a:tc>
                  <a:txBody>
                    <a:bodyPr/>
                    <a:lstStyle/>
                    <a:p>
                      <a:pPr marL="0" lvl="0" indent="0" algn="l" rtl="0">
                        <a:spcBef>
                          <a:spcPts val="0"/>
                        </a:spcBef>
                        <a:spcAft>
                          <a:spcPts val="0"/>
                        </a:spcAft>
                        <a:buNone/>
                      </a:pPr>
                      <a:r>
                        <a:rPr lang="fr">
                          <a:latin typeface="Calibri"/>
                          <a:ea typeface="Calibri"/>
                          <a:cs typeface="Calibri"/>
                          <a:sym typeface="Calibri"/>
                        </a:rPr>
                        <a:t>ATCD anti-TNF ou thiopurines</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fr">
                          <a:latin typeface="Calibri"/>
                          <a:ea typeface="Calibri"/>
                          <a:cs typeface="Calibri"/>
                          <a:sym typeface="Calibri"/>
                        </a:rPr>
                        <a:t>+1</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1"/>
                  </a:ext>
                </a:extLst>
              </a:tr>
              <a:tr h="191675">
                <a:tc>
                  <a:txBody>
                    <a:bodyPr/>
                    <a:lstStyle/>
                    <a:p>
                      <a:pPr marL="0" lvl="0" indent="0" algn="l" rtl="0">
                        <a:spcBef>
                          <a:spcPts val="0"/>
                        </a:spcBef>
                        <a:spcAft>
                          <a:spcPts val="0"/>
                        </a:spcAft>
                        <a:buNone/>
                      </a:pPr>
                      <a:r>
                        <a:rPr lang="fr">
                          <a:latin typeface="Calibri"/>
                          <a:ea typeface="Calibri"/>
                          <a:cs typeface="Calibri"/>
                          <a:sym typeface="Calibri"/>
                        </a:rPr>
                        <a:t>CRP &gt; 30 mg/L</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fr">
                          <a:latin typeface="Calibri"/>
                          <a:ea typeface="Calibri"/>
                          <a:cs typeface="Calibri"/>
                          <a:sym typeface="Calibri"/>
                        </a:rPr>
                        <a:t>+1</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2"/>
                  </a:ext>
                </a:extLst>
              </a:tr>
              <a:tr h="191675">
                <a:tc>
                  <a:txBody>
                    <a:bodyPr/>
                    <a:lstStyle/>
                    <a:p>
                      <a:pPr marL="0" lvl="0" indent="0" algn="l" rtl="0">
                        <a:spcBef>
                          <a:spcPts val="0"/>
                        </a:spcBef>
                        <a:spcAft>
                          <a:spcPts val="0"/>
                        </a:spcAft>
                        <a:buNone/>
                      </a:pPr>
                      <a:r>
                        <a:rPr lang="fr">
                          <a:latin typeface="Calibri"/>
                          <a:ea typeface="Calibri"/>
                          <a:cs typeface="Calibri"/>
                          <a:sym typeface="Calibri"/>
                        </a:rPr>
                        <a:t>Albuminémie &lt; 30 g/L</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fr">
                          <a:latin typeface="Calibri"/>
                          <a:ea typeface="Calibri"/>
                          <a:cs typeface="Calibri"/>
                          <a:sym typeface="Calibri"/>
                        </a:rPr>
                        <a:t>+1</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3"/>
                  </a:ext>
                </a:extLst>
              </a:tr>
              <a:tr h="191675">
                <a:tc>
                  <a:txBody>
                    <a:bodyPr/>
                    <a:lstStyle/>
                    <a:p>
                      <a:pPr marL="0" lvl="0" indent="0" algn="l" rtl="0">
                        <a:spcBef>
                          <a:spcPts val="0"/>
                        </a:spcBef>
                        <a:spcAft>
                          <a:spcPts val="0"/>
                        </a:spcAft>
                        <a:buNone/>
                      </a:pPr>
                      <a:r>
                        <a:rPr lang="fr">
                          <a:latin typeface="Calibri"/>
                          <a:ea typeface="Calibri"/>
                          <a:cs typeface="Calibri"/>
                          <a:sym typeface="Calibri"/>
                        </a:rPr>
                        <a:t>Infection à </a:t>
                      </a:r>
                      <a:r>
                        <a:rPr lang="fr" i="1">
                          <a:latin typeface="Calibri"/>
                          <a:ea typeface="Calibri"/>
                          <a:cs typeface="Calibri"/>
                          <a:sym typeface="Calibri"/>
                        </a:rPr>
                        <a:t>C. difficile</a:t>
                      </a:r>
                      <a:endParaRPr i="1">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fr">
                          <a:latin typeface="Calibri"/>
                          <a:ea typeface="Calibri"/>
                          <a:cs typeface="Calibri"/>
                          <a:sym typeface="Calibri"/>
                        </a:rPr>
                        <a:t>+1</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5" name="Google Shape;718;p51">
            <a:extLst>
              <a:ext uri="{FF2B5EF4-FFF2-40B4-BE49-F238E27FC236}">
                <a16:creationId xmlns:a16="http://schemas.microsoft.com/office/drawing/2014/main" id="{5C1ADD8C-6637-08B1-160D-05917EF68B6E}"/>
              </a:ext>
            </a:extLst>
          </p:cNvPr>
          <p:cNvSpPr txBox="1"/>
          <p:nvPr/>
        </p:nvSpPr>
        <p:spPr>
          <a:xfrm>
            <a:off x="6784913" y="2878971"/>
            <a:ext cx="20772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500" u="sng">
                <a:solidFill>
                  <a:schemeClr val="dk1"/>
                </a:solidFill>
                <a:latin typeface="Calibri"/>
                <a:ea typeface="Calibri"/>
                <a:cs typeface="Calibri"/>
                <a:sym typeface="Calibri"/>
              </a:rPr>
              <a:t>A 1 AN</a:t>
            </a:r>
            <a:endParaRPr sz="1500" u="sng">
              <a:solidFill>
                <a:schemeClr val="dk1"/>
              </a:solidFill>
              <a:latin typeface="Calibri"/>
              <a:ea typeface="Calibri"/>
              <a:cs typeface="Calibri"/>
              <a:sym typeface="Calibri"/>
            </a:endParaRPr>
          </a:p>
          <a:p>
            <a:pPr marL="0" lvl="0" indent="0" algn="l" rtl="0">
              <a:spcBef>
                <a:spcPts val="0"/>
              </a:spcBef>
              <a:spcAft>
                <a:spcPts val="0"/>
              </a:spcAft>
              <a:buNone/>
            </a:pPr>
            <a:r>
              <a:rPr lang="fr" sz="1500" b="1">
                <a:solidFill>
                  <a:schemeClr val="dk1"/>
                </a:solidFill>
                <a:latin typeface="Calibri"/>
                <a:ea typeface="Calibri"/>
                <a:cs typeface="Calibri"/>
                <a:sym typeface="Calibri"/>
              </a:rPr>
              <a:t>0 : 0% colectomie</a:t>
            </a:r>
            <a:br>
              <a:rPr lang="fr" sz="1500" b="1">
                <a:solidFill>
                  <a:schemeClr val="dk1"/>
                </a:solidFill>
                <a:latin typeface="Calibri"/>
                <a:ea typeface="Calibri"/>
                <a:cs typeface="Calibri"/>
                <a:sym typeface="Calibri"/>
              </a:rPr>
            </a:br>
            <a:r>
              <a:rPr lang="fr" sz="1500" b="1">
                <a:solidFill>
                  <a:schemeClr val="dk1"/>
                </a:solidFill>
                <a:latin typeface="Calibri"/>
                <a:ea typeface="Calibri"/>
                <a:cs typeface="Calibri"/>
                <a:sym typeface="Calibri"/>
              </a:rPr>
              <a:t>4 : 100% colectomie</a:t>
            </a:r>
            <a:endParaRPr sz="1500" b="1">
              <a:solidFill>
                <a:schemeClr val="dk1"/>
              </a:solidFill>
              <a:latin typeface="Calibri"/>
              <a:ea typeface="Calibri"/>
              <a:cs typeface="Calibri"/>
              <a:sym typeface="Calibri"/>
            </a:endParaRPr>
          </a:p>
        </p:txBody>
      </p:sp>
      <p:sp>
        <p:nvSpPr>
          <p:cNvPr id="6" name="Google Shape;721;p51">
            <a:extLst>
              <a:ext uri="{FF2B5EF4-FFF2-40B4-BE49-F238E27FC236}">
                <a16:creationId xmlns:a16="http://schemas.microsoft.com/office/drawing/2014/main" id="{97C38D85-333E-90ED-51FE-1DADC59A233B}"/>
              </a:ext>
            </a:extLst>
          </p:cNvPr>
          <p:cNvSpPr txBox="1"/>
          <p:nvPr/>
        </p:nvSpPr>
        <p:spPr>
          <a:xfrm>
            <a:off x="6685925" y="2537196"/>
            <a:ext cx="24342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600" i="1">
                <a:solidFill>
                  <a:schemeClr val="dk2"/>
                </a:solidFill>
                <a:latin typeface="Calibri"/>
                <a:ea typeface="Calibri"/>
                <a:cs typeface="Calibri"/>
                <a:sym typeface="Calibri"/>
              </a:rPr>
              <a:t>270 patients</a:t>
            </a:r>
            <a:endParaRPr sz="1600" i="1">
              <a:solidFill>
                <a:schemeClr val="dk2"/>
              </a:solidFill>
              <a:latin typeface="Calibri"/>
              <a:ea typeface="Calibri"/>
              <a:cs typeface="Calibri"/>
              <a:sym typeface="Calibri"/>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78">
          <a:extLst>
            <a:ext uri="{FF2B5EF4-FFF2-40B4-BE49-F238E27FC236}">
              <a16:creationId xmlns:a16="http://schemas.microsoft.com/office/drawing/2014/main" id="{2C81CCF7-F8DA-3A3C-B119-1A17BA7C65D0}"/>
            </a:ext>
          </a:extLst>
        </p:cNvPr>
        <p:cNvGrpSpPr/>
        <p:nvPr/>
      </p:nvGrpSpPr>
      <p:grpSpPr>
        <a:xfrm>
          <a:off x="0" y="0"/>
          <a:ext cx="0" cy="0"/>
          <a:chOff x="0" y="0"/>
          <a:chExt cx="0" cy="0"/>
        </a:xfrm>
      </p:grpSpPr>
      <p:sp>
        <p:nvSpPr>
          <p:cNvPr id="679" name="Google Shape;679;p50">
            <a:extLst>
              <a:ext uri="{FF2B5EF4-FFF2-40B4-BE49-F238E27FC236}">
                <a16:creationId xmlns:a16="http://schemas.microsoft.com/office/drawing/2014/main" id="{734F4AB2-10C9-C19C-272B-DA9C10668F3E}"/>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680" name="Google Shape;680;p50">
            <a:extLst>
              <a:ext uri="{FF2B5EF4-FFF2-40B4-BE49-F238E27FC236}">
                <a16:creationId xmlns:a16="http://schemas.microsoft.com/office/drawing/2014/main" id="{ABA3CDFF-317C-8040-4F37-C25A3995D204}"/>
              </a:ext>
            </a:extLst>
          </p:cNvPr>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Facteurs prédictifs de colectomie </a:t>
            </a:r>
            <a:endParaRPr sz="1800" b="1" dirty="0">
              <a:solidFill>
                <a:srgbClr val="000000"/>
              </a:solidFill>
              <a:latin typeface="Calibri"/>
              <a:ea typeface="Calibri"/>
              <a:cs typeface="Calibri"/>
              <a:sym typeface="Calibri"/>
            </a:endParaRPr>
          </a:p>
        </p:txBody>
      </p:sp>
      <p:sp>
        <p:nvSpPr>
          <p:cNvPr id="681" name="Google Shape;681;p50">
            <a:extLst>
              <a:ext uri="{FF2B5EF4-FFF2-40B4-BE49-F238E27FC236}">
                <a16:creationId xmlns:a16="http://schemas.microsoft.com/office/drawing/2014/main" id="{75E787B8-BA08-56EB-05DA-524952F81CBB}"/>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39</a:t>
            </a:fld>
            <a:endParaRPr/>
          </a:p>
        </p:txBody>
      </p:sp>
      <p:pic>
        <p:nvPicPr>
          <p:cNvPr id="682" name="Google Shape;682;p50">
            <a:extLst>
              <a:ext uri="{FF2B5EF4-FFF2-40B4-BE49-F238E27FC236}">
                <a16:creationId xmlns:a16="http://schemas.microsoft.com/office/drawing/2014/main" id="{D86E4F84-BD81-350C-2211-AEF3AC8C8515}"/>
              </a:ext>
            </a:extLst>
          </p:cNvPr>
          <p:cNvPicPr preferRelativeResize="0"/>
          <p:nvPr/>
        </p:nvPicPr>
        <p:blipFill>
          <a:blip r:embed="rId3">
            <a:alphaModFix/>
          </a:blip>
          <a:stretch>
            <a:fillRect/>
          </a:stretch>
        </p:blipFill>
        <p:spPr>
          <a:xfrm>
            <a:off x="158750" y="1147825"/>
            <a:ext cx="4550527" cy="988075"/>
          </a:xfrm>
          <a:prstGeom prst="rect">
            <a:avLst/>
          </a:prstGeom>
          <a:noFill/>
          <a:ln>
            <a:noFill/>
          </a:ln>
          <a:effectLst>
            <a:outerShdw blurRad="57150" dist="19050" dir="5400000" algn="bl" rotWithShape="0">
              <a:srgbClr val="000000">
                <a:alpha val="50000"/>
              </a:srgbClr>
            </a:outerShdw>
          </a:effectLst>
        </p:spPr>
      </p:pic>
      <p:sp>
        <p:nvSpPr>
          <p:cNvPr id="683" name="Google Shape;683;p50">
            <a:extLst>
              <a:ext uri="{FF2B5EF4-FFF2-40B4-BE49-F238E27FC236}">
                <a16:creationId xmlns:a16="http://schemas.microsoft.com/office/drawing/2014/main" id="{4EF37696-AD92-9845-5147-13AF07C263B6}"/>
              </a:ext>
            </a:extLst>
          </p:cNvPr>
          <p:cNvSpPr/>
          <p:nvPr/>
        </p:nvSpPr>
        <p:spPr>
          <a:xfrm>
            <a:off x="3481100" y="1545625"/>
            <a:ext cx="1660500" cy="306300"/>
          </a:xfrm>
          <a:prstGeom prst="rect">
            <a:avLst/>
          </a:prstGeom>
          <a:solidFill>
            <a:srgbClr val="D9D2E9"/>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84" name="Google Shape;684;p50">
            <a:extLst>
              <a:ext uri="{FF2B5EF4-FFF2-40B4-BE49-F238E27FC236}">
                <a16:creationId xmlns:a16="http://schemas.microsoft.com/office/drawing/2014/main" id="{057124A4-EFA4-BA1F-B69C-8CEB3F6FE4B7}"/>
              </a:ext>
            </a:extLst>
          </p:cNvPr>
          <p:cNvPicPr preferRelativeResize="0"/>
          <p:nvPr/>
        </p:nvPicPr>
        <p:blipFill>
          <a:blip r:embed="rId4">
            <a:alphaModFix/>
          </a:blip>
          <a:stretch>
            <a:fillRect/>
          </a:stretch>
        </p:blipFill>
        <p:spPr>
          <a:xfrm>
            <a:off x="3489250" y="1573251"/>
            <a:ext cx="1129324" cy="252000"/>
          </a:xfrm>
          <a:prstGeom prst="rect">
            <a:avLst/>
          </a:prstGeom>
          <a:noFill/>
          <a:ln>
            <a:noFill/>
          </a:ln>
        </p:spPr>
      </p:pic>
      <p:sp>
        <p:nvSpPr>
          <p:cNvPr id="685" name="Google Shape;685;p50">
            <a:extLst>
              <a:ext uri="{FF2B5EF4-FFF2-40B4-BE49-F238E27FC236}">
                <a16:creationId xmlns:a16="http://schemas.microsoft.com/office/drawing/2014/main" id="{019672BC-6A40-F294-2BD5-832A7A7C4315}"/>
              </a:ext>
            </a:extLst>
          </p:cNvPr>
          <p:cNvSpPr/>
          <p:nvPr/>
        </p:nvSpPr>
        <p:spPr>
          <a:xfrm>
            <a:off x="5346125" y="1095850"/>
            <a:ext cx="14739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179999" algn="ctr" rtl="0">
              <a:spcBef>
                <a:spcPts val="0"/>
              </a:spcBef>
              <a:spcAft>
                <a:spcPts val="0"/>
              </a:spcAft>
              <a:buNone/>
            </a:pPr>
            <a:r>
              <a:rPr lang="fr" b="1">
                <a:latin typeface="Calibri"/>
                <a:ea typeface="Calibri"/>
                <a:cs typeface="Calibri"/>
                <a:sym typeface="Calibri"/>
              </a:rPr>
              <a:t>Hypoalbuminémie</a:t>
            </a:r>
            <a:endParaRPr b="1">
              <a:latin typeface="Calibri"/>
              <a:ea typeface="Calibri"/>
              <a:cs typeface="Calibri"/>
              <a:sym typeface="Calibri"/>
            </a:endParaRPr>
          </a:p>
        </p:txBody>
      </p:sp>
      <p:sp>
        <p:nvSpPr>
          <p:cNvPr id="686" name="Google Shape;686;p50">
            <a:extLst>
              <a:ext uri="{FF2B5EF4-FFF2-40B4-BE49-F238E27FC236}">
                <a16:creationId xmlns:a16="http://schemas.microsoft.com/office/drawing/2014/main" id="{AC92189C-A7AC-CE7B-03FC-8030628700EA}"/>
              </a:ext>
            </a:extLst>
          </p:cNvPr>
          <p:cNvSpPr/>
          <p:nvPr/>
        </p:nvSpPr>
        <p:spPr>
          <a:xfrm>
            <a:off x="6296750" y="1560425"/>
            <a:ext cx="8904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a:latin typeface="Calibri"/>
                <a:ea typeface="Calibri"/>
                <a:cs typeface="Calibri"/>
                <a:sym typeface="Calibri"/>
              </a:rPr>
              <a:t>CRP élevée</a:t>
            </a:r>
            <a:endParaRPr b="1">
              <a:latin typeface="Calibri"/>
              <a:ea typeface="Calibri"/>
              <a:cs typeface="Calibri"/>
              <a:sym typeface="Calibri"/>
            </a:endParaRPr>
          </a:p>
        </p:txBody>
      </p:sp>
      <p:sp>
        <p:nvSpPr>
          <p:cNvPr id="687" name="Google Shape;687;p50">
            <a:extLst>
              <a:ext uri="{FF2B5EF4-FFF2-40B4-BE49-F238E27FC236}">
                <a16:creationId xmlns:a16="http://schemas.microsoft.com/office/drawing/2014/main" id="{34997CEA-DF09-4DDD-9614-0824ED1FBCA7}"/>
              </a:ext>
            </a:extLst>
          </p:cNvPr>
          <p:cNvSpPr/>
          <p:nvPr/>
        </p:nvSpPr>
        <p:spPr>
          <a:xfrm>
            <a:off x="5346125" y="1545625"/>
            <a:ext cx="8904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fr" b="1" dirty="0">
                <a:latin typeface="Calibri"/>
                <a:ea typeface="Calibri"/>
                <a:cs typeface="Calibri"/>
                <a:sym typeface="Calibri"/>
              </a:rPr>
              <a:t>&gt; 50 ans</a:t>
            </a:r>
            <a:endParaRPr b="1" dirty="0">
              <a:latin typeface="Calibri"/>
              <a:ea typeface="Calibri"/>
              <a:cs typeface="Calibri"/>
              <a:sym typeface="Calibri"/>
            </a:endParaRPr>
          </a:p>
        </p:txBody>
      </p:sp>
      <p:sp>
        <p:nvSpPr>
          <p:cNvPr id="688" name="Google Shape;688;p50">
            <a:extLst>
              <a:ext uri="{FF2B5EF4-FFF2-40B4-BE49-F238E27FC236}">
                <a16:creationId xmlns:a16="http://schemas.microsoft.com/office/drawing/2014/main" id="{8DB6F9A4-66C8-E430-0503-3A161B86C873}"/>
              </a:ext>
            </a:extLst>
          </p:cNvPr>
          <p:cNvSpPr/>
          <p:nvPr/>
        </p:nvSpPr>
        <p:spPr>
          <a:xfrm>
            <a:off x="6880808" y="1095850"/>
            <a:ext cx="22005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a:latin typeface="Calibri"/>
                <a:ea typeface="Calibri"/>
                <a:cs typeface="Calibri"/>
                <a:sym typeface="Calibri"/>
              </a:rPr>
              <a:t>ATCD thiopurines / antiTNF</a:t>
            </a:r>
            <a:endParaRPr b="1">
              <a:latin typeface="Calibri"/>
              <a:ea typeface="Calibri"/>
              <a:cs typeface="Calibri"/>
              <a:sym typeface="Calibri"/>
            </a:endParaRPr>
          </a:p>
        </p:txBody>
      </p:sp>
      <p:sp>
        <p:nvSpPr>
          <p:cNvPr id="689" name="Google Shape;689;p50">
            <a:extLst>
              <a:ext uri="{FF2B5EF4-FFF2-40B4-BE49-F238E27FC236}">
                <a16:creationId xmlns:a16="http://schemas.microsoft.com/office/drawing/2014/main" id="{00A9DFAC-5B3E-E23C-B2EF-EB1914976280}"/>
              </a:ext>
            </a:extLst>
          </p:cNvPr>
          <p:cNvSpPr/>
          <p:nvPr/>
        </p:nvSpPr>
        <p:spPr>
          <a:xfrm>
            <a:off x="7247375" y="1560425"/>
            <a:ext cx="1311300" cy="393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i="1">
                <a:latin typeface="Calibri"/>
                <a:ea typeface="Calibri"/>
                <a:cs typeface="Calibri"/>
                <a:sym typeface="Calibri"/>
              </a:rPr>
              <a:t>C difficile </a:t>
            </a:r>
            <a:r>
              <a:rPr lang="fr" b="1">
                <a:latin typeface="Calibri"/>
                <a:ea typeface="Calibri"/>
                <a:cs typeface="Calibri"/>
                <a:sym typeface="Calibri"/>
              </a:rPr>
              <a:t>/ CMV</a:t>
            </a:r>
            <a:endParaRPr b="1">
              <a:latin typeface="Calibri"/>
              <a:ea typeface="Calibri"/>
              <a:cs typeface="Calibri"/>
              <a:sym typeface="Calibri"/>
            </a:endParaRPr>
          </a:p>
        </p:txBody>
      </p:sp>
      <p:sp>
        <p:nvSpPr>
          <p:cNvPr id="690" name="Google Shape;690;p50">
            <a:extLst>
              <a:ext uri="{FF2B5EF4-FFF2-40B4-BE49-F238E27FC236}">
                <a16:creationId xmlns:a16="http://schemas.microsoft.com/office/drawing/2014/main" id="{2D5FE51E-CF18-63CB-6D0D-1D5853684D49}"/>
              </a:ext>
            </a:extLst>
          </p:cNvPr>
          <p:cNvSpPr/>
          <p:nvPr/>
        </p:nvSpPr>
        <p:spPr>
          <a:xfrm>
            <a:off x="5346125" y="2025000"/>
            <a:ext cx="2427900" cy="3441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dirty="0">
                <a:latin typeface="Calibri"/>
                <a:ea typeface="Calibri"/>
                <a:cs typeface="Calibri"/>
                <a:sym typeface="Calibri"/>
              </a:rPr>
              <a:t>Lésions endoscopiques sévères</a:t>
            </a:r>
            <a:endParaRPr b="1" dirty="0">
              <a:latin typeface="Calibri"/>
              <a:ea typeface="Calibri"/>
              <a:cs typeface="Calibri"/>
              <a:sym typeface="Calibri"/>
            </a:endParaRPr>
          </a:p>
        </p:txBody>
      </p:sp>
      <p:sp>
        <p:nvSpPr>
          <p:cNvPr id="691" name="Google Shape;691;p50">
            <a:extLst>
              <a:ext uri="{FF2B5EF4-FFF2-40B4-BE49-F238E27FC236}">
                <a16:creationId xmlns:a16="http://schemas.microsoft.com/office/drawing/2014/main" id="{3FB40B50-1D2A-1B93-1921-66F85F8D588E}"/>
              </a:ext>
            </a:extLst>
          </p:cNvPr>
          <p:cNvSpPr txBox="1"/>
          <p:nvPr/>
        </p:nvSpPr>
        <p:spPr>
          <a:xfrm>
            <a:off x="4549725" y="1468400"/>
            <a:ext cx="690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b="1">
                <a:solidFill>
                  <a:srgbClr val="373B7F"/>
                </a:solidFill>
                <a:latin typeface="Calibri"/>
                <a:ea typeface="Calibri"/>
                <a:cs typeface="Calibri"/>
                <a:sym typeface="Calibri"/>
              </a:rPr>
              <a:t>2024</a:t>
            </a:r>
            <a:endParaRPr sz="1800" b="1">
              <a:solidFill>
                <a:srgbClr val="373B7F"/>
              </a:solidFill>
              <a:latin typeface="Calibri"/>
              <a:ea typeface="Calibri"/>
              <a:cs typeface="Calibri"/>
              <a:sym typeface="Calibri"/>
            </a:endParaRPr>
          </a:p>
        </p:txBody>
      </p:sp>
      <p:pic>
        <p:nvPicPr>
          <p:cNvPr id="692" name="Google Shape;692;p50">
            <a:extLst>
              <a:ext uri="{FF2B5EF4-FFF2-40B4-BE49-F238E27FC236}">
                <a16:creationId xmlns:a16="http://schemas.microsoft.com/office/drawing/2014/main" id="{565B3984-3625-8082-AA14-EA7B0BFB0817}"/>
              </a:ext>
            </a:extLst>
          </p:cNvPr>
          <p:cNvPicPr preferRelativeResize="0"/>
          <p:nvPr/>
        </p:nvPicPr>
        <p:blipFill>
          <a:blip r:embed="rId5">
            <a:alphaModFix/>
          </a:blip>
          <a:stretch>
            <a:fillRect/>
          </a:stretch>
        </p:blipFill>
        <p:spPr>
          <a:xfrm>
            <a:off x="158750" y="4317609"/>
            <a:ext cx="4024148" cy="513350"/>
          </a:xfrm>
          <a:prstGeom prst="rect">
            <a:avLst/>
          </a:prstGeom>
          <a:noFill/>
          <a:ln>
            <a:noFill/>
          </a:ln>
          <a:effectLst>
            <a:outerShdw blurRad="57150" dist="19050" dir="5400000" algn="bl" rotWithShape="0">
              <a:srgbClr val="000000">
                <a:alpha val="50000"/>
              </a:srgbClr>
            </a:outerShdw>
          </a:effectLst>
        </p:spPr>
      </p:pic>
      <p:sp>
        <p:nvSpPr>
          <p:cNvPr id="693" name="Google Shape;693;p50">
            <a:extLst>
              <a:ext uri="{FF2B5EF4-FFF2-40B4-BE49-F238E27FC236}">
                <a16:creationId xmlns:a16="http://schemas.microsoft.com/office/drawing/2014/main" id="{7E4B7496-A745-4520-1A1B-920761CCBCAA}"/>
              </a:ext>
            </a:extLst>
          </p:cNvPr>
          <p:cNvSpPr txBox="1"/>
          <p:nvPr/>
        </p:nvSpPr>
        <p:spPr>
          <a:xfrm>
            <a:off x="1647900" y="4676734"/>
            <a:ext cx="2535000" cy="344100"/>
          </a:xfrm>
          <a:prstGeom prst="rect">
            <a:avLst/>
          </a:prstGeom>
          <a:solidFill>
            <a:srgbClr val="FFF2CC"/>
          </a:solidFill>
          <a:ln>
            <a:noFill/>
          </a:ln>
          <a:effectLst>
            <a:outerShdw blurRad="57150" dist="19050" dir="5400000" algn="bl" rotWithShape="0">
              <a:srgbClr val="000000">
                <a:alpha val="50000"/>
              </a:srgbClr>
            </a:outerShdw>
          </a:effectLst>
        </p:spPr>
        <p:txBody>
          <a:bodyPr spcFirstLastPara="1" wrap="square" lIns="18000" tIns="18000" rIns="18000" bIns="18000" anchor="ctr" anchorCtr="0">
            <a:noAutofit/>
          </a:bodyPr>
          <a:lstStyle/>
          <a:p>
            <a:pPr marL="0" lvl="0" indent="0" algn="ctr" rtl="0">
              <a:spcBef>
                <a:spcPts val="0"/>
              </a:spcBef>
              <a:spcAft>
                <a:spcPts val="0"/>
              </a:spcAft>
              <a:buNone/>
            </a:pPr>
            <a:r>
              <a:rPr lang="fr" sz="2000">
                <a:solidFill>
                  <a:srgbClr val="333333"/>
                </a:solidFill>
                <a:latin typeface="EB Garamond"/>
                <a:ea typeface="EB Garamond"/>
                <a:cs typeface="EB Garamond"/>
                <a:sym typeface="EB Garamond"/>
              </a:rPr>
              <a:t>Gastroenterology 2025</a:t>
            </a:r>
            <a:endParaRPr sz="2000">
              <a:solidFill>
                <a:srgbClr val="333333"/>
              </a:solidFill>
              <a:latin typeface="EB Garamond"/>
              <a:ea typeface="EB Garamond"/>
              <a:cs typeface="EB Garamond"/>
              <a:sym typeface="EB Garamond"/>
            </a:endParaRPr>
          </a:p>
        </p:txBody>
      </p:sp>
      <p:sp>
        <p:nvSpPr>
          <p:cNvPr id="694" name="Google Shape;694;p50">
            <a:extLst>
              <a:ext uri="{FF2B5EF4-FFF2-40B4-BE49-F238E27FC236}">
                <a16:creationId xmlns:a16="http://schemas.microsoft.com/office/drawing/2014/main" id="{CF447E5E-3B3B-55F4-1CC1-CF8AB4811FD8}"/>
              </a:ext>
            </a:extLst>
          </p:cNvPr>
          <p:cNvSpPr/>
          <p:nvPr/>
        </p:nvSpPr>
        <p:spPr>
          <a:xfrm>
            <a:off x="4310500" y="4466147"/>
            <a:ext cx="3050420" cy="306300"/>
          </a:xfrm>
          <a:prstGeom prst="roundRect">
            <a:avLst>
              <a:gd name="adj" fmla="val 1666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179999" algn="ctr" rtl="0">
              <a:spcBef>
                <a:spcPts val="0"/>
              </a:spcBef>
              <a:spcAft>
                <a:spcPts val="0"/>
              </a:spcAft>
              <a:buNone/>
            </a:pPr>
            <a:r>
              <a:rPr lang="fr" b="1" dirty="0">
                <a:latin typeface="Calibri"/>
                <a:ea typeface="Calibri"/>
                <a:cs typeface="Calibri"/>
                <a:sym typeface="Calibri"/>
              </a:rPr>
              <a:t>Selon clairance infliximab </a:t>
            </a:r>
            <a:endParaRPr b="1" dirty="0">
              <a:latin typeface="Calibri"/>
              <a:ea typeface="Calibri"/>
              <a:cs typeface="Calibri"/>
              <a:sym typeface="Calibri"/>
            </a:endParaRPr>
          </a:p>
        </p:txBody>
      </p:sp>
      <p:graphicFrame>
        <p:nvGraphicFramePr>
          <p:cNvPr id="695" name="Google Shape;695;p50">
            <a:extLst>
              <a:ext uri="{FF2B5EF4-FFF2-40B4-BE49-F238E27FC236}">
                <a16:creationId xmlns:a16="http://schemas.microsoft.com/office/drawing/2014/main" id="{7D44ED55-C19F-47FD-C075-32F9C3036AED}"/>
              </a:ext>
            </a:extLst>
          </p:cNvPr>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dirty="0">
                          <a:solidFill>
                            <a:srgbClr val="B7B7B7"/>
                          </a:solidFill>
                          <a:latin typeface="Calibri"/>
                          <a:ea typeface="Calibri"/>
                          <a:cs typeface="Calibri"/>
                          <a:sym typeface="Calibri"/>
                        </a:rPr>
                        <a:t>PEC chirurgicale</a:t>
                      </a:r>
                      <a:endParaRPr sz="1700" dirty="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dirty="0">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696" name="Google Shape;696;p50">
            <a:extLst>
              <a:ext uri="{FF2B5EF4-FFF2-40B4-BE49-F238E27FC236}">
                <a16:creationId xmlns:a16="http://schemas.microsoft.com/office/drawing/2014/main" id="{D670273C-0320-247B-F4F0-16100378D97B}"/>
              </a:ext>
            </a:extLst>
          </p:cNvPr>
          <p:cNvPicPr preferRelativeResize="0"/>
          <p:nvPr/>
        </p:nvPicPr>
        <p:blipFill>
          <a:blip r:embed="rId6">
            <a:alphaModFix/>
          </a:blip>
          <a:stretch>
            <a:fillRect/>
          </a:stretch>
        </p:blipFill>
        <p:spPr>
          <a:xfrm>
            <a:off x="7608675" y="0"/>
            <a:ext cx="1535326" cy="591050"/>
          </a:xfrm>
          <a:prstGeom prst="rect">
            <a:avLst/>
          </a:prstGeom>
          <a:noFill/>
          <a:ln>
            <a:noFill/>
          </a:ln>
        </p:spPr>
      </p:pic>
      <p:pic>
        <p:nvPicPr>
          <p:cNvPr id="2" name="Google Shape;715;p51">
            <a:extLst>
              <a:ext uri="{FF2B5EF4-FFF2-40B4-BE49-F238E27FC236}">
                <a16:creationId xmlns:a16="http://schemas.microsoft.com/office/drawing/2014/main" id="{1ABDD46F-87BF-4D38-25F1-2C200660652D}"/>
              </a:ext>
            </a:extLst>
          </p:cNvPr>
          <p:cNvPicPr preferRelativeResize="0"/>
          <p:nvPr/>
        </p:nvPicPr>
        <p:blipFill>
          <a:blip r:embed="rId7">
            <a:alphaModFix/>
          </a:blip>
          <a:stretch>
            <a:fillRect/>
          </a:stretch>
        </p:blipFill>
        <p:spPr>
          <a:xfrm>
            <a:off x="158750" y="2844646"/>
            <a:ext cx="3396276" cy="1091975"/>
          </a:xfrm>
          <a:prstGeom prst="rect">
            <a:avLst/>
          </a:prstGeom>
          <a:noFill/>
          <a:ln>
            <a:noFill/>
          </a:ln>
        </p:spPr>
      </p:pic>
      <p:pic>
        <p:nvPicPr>
          <p:cNvPr id="3" name="Google Shape;716;p51">
            <a:extLst>
              <a:ext uri="{FF2B5EF4-FFF2-40B4-BE49-F238E27FC236}">
                <a16:creationId xmlns:a16="http://schemas.microsoft.com/office/drawing/2014/main" id="{86A39E5E-4697-48F6-D2A4-9495D7B6B4CE}"/>
              </a:ext>
            </a:extLst>
          </p:cNvPr>
          <p:cNvPicPr preferRelativeResize="0"/>
          <p:nvPr/>
        </p:nvPicPr>
        <p:blipFill>
          <a:blip r:embed="rId8">
            <a:alphaModFix/>
          </a:blip>
          <a:stretch>
            <a:fillRect/>
          </a:stretch>
        </p:blipFill>
        <p:spPr>
          <a:xfrm>
            <a:off x="158750" y="2451046"/>
            <a:ext cx="1950300" cy="393600"/>
          </a:xfrm>
          <a:prstGeom prst="rect">
            <a:avLst/>
          </a:prstGeom>
          <a:noFill/>
          <a:ln>
            <a:noFill/>
          </a:ln>
        </p:spPr>
      </p:pic>
      <p:graphicFrame>
        <p:nvGraphicFramePr>
          <p:cNvPr id="4" name="Google Shape;717;p51">
            <a:extLst>
              <a:ext uri="{FF2B5EF4-FFF2-40B4-BE49-F238E27FC236}">
                <a16:creationId xmlns:a16="http://schemas.microsoft.com/office/drawing/2014/main" id="{35104E57-FC16-F097-FBCE-E6401B2AD051}"/>
              </a:ext>
            </a:extLst>
          </p:cNvPr>
          <p:cNvGraphicFramePr/>
          <p:nvPr/>
        </p:nvGraphicFramePr>
        <p:xfrm>
          <a:off x="3657600" y="2684646"/>
          <a:ext cx="2889425" cy="1264326"/>
        </p:xfrm>
        <a:graphic>
          <a:graphicData uri="http://schemas.openxmlformats.org/drawingml/2006/table">
            <a:tbl>
              <a:tblPr>
                <a:noFill/>
                <a:tableStyleId>{E1C6664A-C9CD-4C36-A559-2D88FFE0A904}</a:tableStyleId>
              </a:tblPr>
              <a:tblGrid>
                <a:gridCol w="2198000">
                  <a:extLst>
                    <a:ext uri="{9D8B030D-6E8A-4147-A177-3AD203B41FA5}">
                      <a16:colId xmlns:a16="http://schemas.microsoft.com/office/drawing/2014/main" val="20000"/>
                    </a:ext>
                  </a:extLst>
                </a:gridCol>
                <a:gridCol w="691425">
                  <a:extLst>
                    <a:ext uri="{9D8B030D-6E8A-4147-A177-3AD203B41FA5}">
                      <a16:colId xmlns:a16="http://schemas.microsoft.com/office/drawing/2014/main" val="20001"/>
                    </a:ext>
                  </a:extLst>
                </a:gridCol>
              </a:tblGrid>
              <a:tr h="221400">
                <a:tc>
                  <a:txBody>
                    <a:bodyPr/>
                    <a:lstStyle/>
                    <a:p>
                      <a:pPr marL="0" lvl="0" indent="0" algn="ctr" rtl="0">
                        <a:lnSpc>
                          <a:spcPct val="115000"/>
                        </a:lnSpc>
                        <a:spcBef>
                          <a:spcPts val="0"/>
                        </a:spcBef>
                        <a:spcAft>
                          <a:spcPts val="0"/>
                        </a:spcAft>
                        <a:buNone/>
                      </a:pPr>
                      <a:r>
                        <a:rPr lang="fr" b="1">
                          <a:latin typeface="Calibri"/>
                          <a:ea typeface="Calibri"/>
                          <a:cs typeface="Calibri"/>
                          <a:sym typeface="Calibri"/>
                        </a:rPr>
                        <a:t>Facteurs</a:t>
                      </a:r>
                      <a:endParaRPr b="1">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CCCCCC"/>
                    </a:solidFill>
                  </a:tcPr>
                </a:tc>
                <a:tc>
                  <a:txBody>
                    <a:bodyPr/>
                    <a:lstStyle/>
                    <a:p>
                      <a:pPr marL="0" lvl="0" indent="0" algn="ctr" rtl="0">
                        <a:lnSpc>
                          <a:spcPct val="115000"/>
                        </a:lnSpc>
                        <a:spcBef>
                          <a:spcPts val="0"/>
                        </a:spcBef>
                        <a:spcAft>
                          <a:spcPts val="0"/>
                        </a:spcAft>
                        <a:buNone/>
                      </a:pPr>
                      <a:r>
                        <a:rPr lang="fr" b="1">
                          <a:latin typeface="Calibri"/>
                          <a:ea typeface="Calibri"/>
                          <a:cs typeface="Calibri"/>
                          <a:sym typeface="Calibri"/>
                        </a:rPr>
                        <a:t>Score</a:t>
                      </a:r>
                      <a:endParaRPr b="1">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solidFill>
                      <a:srgbClr val="CCCCCC"/>
                    </a:solidFill>
                  </a:tcPr>
                </a:tc>
                <a:extLst>
                  <a:ext uri="{0D108BD9-81ED-4DB2-BD59-A6C34878D82A}">
                    <a16:rowId xmlns:a16="http://schemas.microsoft.com/office/drawing/2014/main" val="10000"/>
                  </a:ext>
                </a:extLst>
              </a:tr>
              <a:tr h="191675">
                <a:tc>
                  <a:txBody>
                    <a:bodyPr/>
                    <a:lstStyle/>
                    <a:p>
                      <a:pPr marL="0" lvl="0" indent="0" algn="l" rtl="0">
                        <a:spcBef>
                          <a:spcPts val="0"/>
                        </a:spcBef>
                        <a:spcAft>
                          <a:spcPts val="0"/>
                        </a:spcAft>
                        <a:buNone/>
                      </a:pPr>
                      <a:r>
                        <a:rPr lang="fr">
                          <a:latin typeface="Calibri"/>
                          <a:ea typeface="Calibri"/>
                          <a:cs typeface="Calibri"/>
                          <a:sym typeface="Calibri"/>
                        </a:rPr>
                        <a:t>ATCD anti-TNF ou thiopurines</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fr">
                          <a:latin typeface="Calibri"/>
                          <a:ea typeface="Calibri"/>
                          <a:cs typeface="Calibri"/>
                          <a:sym typeface="Calibri"/>
                        </a:rPr>
                        <a:t>+1</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1"/>
                  </a:ext>
                </a:extLst>
              </a:tr>
              <a:tr h="191675">
                <a:tc>
                  <a:txBody>
                    <a:bodyPr/>
                    <a:lstStyle/>
                    <a:p>
                      <a:pPr marL="0" lvl="0" indent="0" algn="l" rtl="0">
                        <a:spcBef>
                          <a:spcPts val="0"/>
                        </a:spcBef>
                        <a:spcAft>
                          <a:spcPts val="0"/>
                        </a:spcAft>
                        <a:buNone/>
                      </a:pPr>
                      <a:r>
                        <a:rPr lang="fr">
                          <a:latin typeface="Calibri"/>
                          <a:ea typeface="Calibri"/>
                          <a:cs typeface="Calibri"/>
                          <a:sym typeface="Calibri"/>
                        </a:rPr>
                        <a:t>CRP &gt; 30 mg/L</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fr">
                          <a:latin typeface="Calibri"/>
                          <a:ea typeface="Calibri"/>
                          <a:cs typeface="Calibri"/>
                          <a:sym typeface="Calibri"/>
                        </a:rPr>
                        <a:t>+1</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2"/>
                  </a:ext>
                </a:extLst>
              </a:tr>
              <a:tr h="191675">
                <a:tc>
                  <a:txBody>
                    <a:bodyPr/>
                    <a:lstStyle/>
                    <a:p>
                      <a:pPr marL="0" lvl="0" indent="0" algn="l" rtl="0">
                        <a:spcBef>
                          <a:spcPts val="0"/>
                        </a:spcBef>
                        <a:spcAft>
                          <a:spcPts val="0"/>
                        </a:spcAft>
                        <a:buNone/>
                      </a:pPr>
                      <a:r>
                        <a:rPr lang="fr">
                          <a:latin typeface="Calibri"/>
                          <a:ea typeface="Calibri"/>
                          <a:cs typeface="Calibri"/>
                          <a:sym typeface="Calibri"/>
                        </a:rPr>
                        <a:t>Albuminémie &lt; 30 g/L</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fr">
                          <a:latin typeface="Calibri"/>
                          <a:ea typeface="Calibri"/>
                          <a:cs typeface="Calibri"/>
                          <a:sym typeface="Calibri"/>
                        </a:rPr>
                        <a:t>+1</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3"/>
                  </a:ext>
                </a:extLst>
              </a:tr>
              <a:tr h="191675">
                <a:tc>
                  <a:txBody>
                    <a:bodyPr/>
                    <a:lstStyle/>
                    <a:p>
                      <a:pPr marL="0" lvl="0" indent="0" algn="l" rtl="0">
                        <a:spcBef>
                          <a:spcPts val="0"/>
                        </a:spcBef>
                        <a:spcAft>
                          <a:spcPts val="0"/>
                        </a:spcAft>
                        <a:buNone/>
                      </a:pPr>
                      <a:r>
                        <a:rPr lang="fr">
                          <a:latin typeface="Calibri"/>
                          <a:ea typeface="Calibri"/>
                          <a:cs typeface="Calibri"/>
                          <a:sym typeface="Calibri"/>
                        </a:rPr>
                        <a:t>Infection à </a:t>
                      </a:r>
                      <a:r>
                        <a:rPr lang="fr" i="1">
                          <a:latin typeface="Calibri"/>
                          <a:ea typeface="Calibri"/>
                          <a:cs typeface="Calibri"/>
                          <a:sym typeface="Calibri"/>
                        </a:rPr>
                        <a:t>C. difficile</a:t>
                      </a:r>
                      <a:endParaRPr i="1">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fr">
                          <a:latin typeface="Calibri"/>
                          <a:ea typeface="Calibri"/>
                          <a:cs typeface="Calibri"/>
                          <a:sym typeface="Calibri"/>
                        </a:rPr>
                        <a:t>+1</a:t>
                      </a:r>
                      <a:endParaRPr>
                        <a:latin typeface="Calibri"/>
                        <a:ea typeface="Calibri"/>
                        <a:cs typeface="Calibri"/>
                        <a:sym typeface="Calibri"/>
                      </a:endParaRPr>
                    </a:p>
                  </a:txBody>
                  <a:tcPr marL="18000" marR="18000" marT="18000" marB="18000">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5" name="Google Shape;718;p51">
            <a:extLst>
              <a:ext uri="{FF2B5EF4-FFF2-40B4-BE49-F238E27FC236}">
                <a16:creationId xmlns:a16="http://schemas.microsoft.com/office/drawing/2014/main" id="{91B31ED9-2662-666E-E865-70434EDA31F4}"/>
              </a:ext>
            </a:extLst>
          </p:cNvPr>
          <p:cNvSpPr txBox="1"/>
          <p:nvPr/>
        </p:nvSpPr>
        <p:spPr>
          <a:xfrm>
            <a:off x="6784913" y="2878971"/>
            <a:ext cx="20772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500" u="sng">
                <a:solidFill>
                  <a:schemeClr val="dk1"/>
                </a:solidFill>
                <a:latin typeface="Calibri"/>
                <a:ea typeface="Calibri"/>
                <a:cs typeface="Calibri"/>
                <a:sym typeface="Calibri"/>
              </a:rPr>
              <a:t>A 1 AN</a:t>
            </a:r>
            <a:endParaRPr sz="1500" u="sng">
              <a:solidFill>
                <a:schemeClr val="dk1"/>
              </a:solidFill>
              <a:latin typeface="Calibri"/>
              <a:ea typeface="Calibri"/>
              <a:cs typeface="Calibri"/>
              <a:sym typeface="Calibri"/>
            </a:endParaRPr>
          </a:p>
          <a:p>
            <a:pPr marL="0" lvl="0" indent="0" algn="l" rtl="0">
              <a:spcBef>
                <a:spcPts val="0"/>
              </a:spcBef>
              <a:spcAft>
                <a:spcPts val="0"/>
              </a:spcAft>
              <a:buNone/>
            </a:pPr>
            <a:r>
              <a:rPr lang="fr" sz="1500" b="1">
                <a:solidFill>
                  <a:schemeClr val="dk1"/>
                </a:solidFill>
                <a:latin typeface="Calibri"/>
                <a:ea typeface="Calibri"/>
                <a:cs typeface="Calibri"/>
                <a:sym typeface="Calibri"/>
              </a:rPr>
              <a:t>0 : 0% colectomie</a:t>
            </a:r>
            <a:br>
              <a:rPr lang="fr" sz="1500" b="1">
                <a:solidFill>
                  <a:schemeClr val="dk1"/>
                </a:solidFill>
                <a:latin typeface="Calibri"/>
                <a:ea typeface="Calibri"/>
                <a:cs typeface="Calibri"/>
                <a:sym typeface="Calibri"/>
              </a:rPr>
            </a:br>
            <a:r>
              <a:rPr lang="fr" sz="1500" b="1">
                <a:solidFill>
                  <a:schemeClr val="dk1"/>
                </a:solidFill>
                <a:latin typeface="Calibri"/>
                <a:ea typeface="Calibri"/>
                <a:cs typeface="Calibri"/>
                <a:sym typeface="Calibri"/>
              </a:rPr>
              <a:t>4 : 100% colectomie</a:t>
            </a:r>
            <a:endParaRPr sz="1500" b="1">
              <a:solidFill>
                <a:schemeClr val="dk1"/>
              </a:solidFill>
              <a:latin typeface="Calibri"/>
              <a:ea typeface="Calibri"/>
              <a:cs typeface="Calibri"/>
              <a:sym typeface="Calibri"/>
            </a:endParaRPr>
          </a:p>
        </p:txBody>
      </p:sp>
      <p:sp>
        <p:nvSpPr>
          <p:cNvPr id="6" name="Google Shape;721;p51">
            <a:extLst>
              <a:ext uri="{FF2B5EF4-FFF2-40B4-BE49-F238E27FC236}">
                <a16:creationId xmlns:a16="http://schemas.microsoft.com/office/drawing/2014/main" id="{FA4A3CE1-7F41-9AC8-C537-5CEAD3CEC888}"/>
              </a:ext>
            </a:extLst>
          </p:cNvPr>
          <p:cNvSpPr txBox="1"/>
          <p:nvPr/>
        </p:nvSpPr>
        <p:spPr>
          <a:xfrm>
            <a:off x="6685925" y="2537196"/>
            <a:ext cx="24342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600" i="1">
                <a:solidFill>
                  <a:schemeClr val="dk2"/>
                </a:solidFill>
                <a:latin typeface="Calibri"/>
                <a:ea typeface="Calibri"/>
                <a:cs typeface="Calibri"/>
                <a:sym typeface="Calibri"/>
              </a:rPr>
              <a:t>270 patients</a:t>
            </a:r>
            <a:endParaRPr sz="1600" i="1">
              <a:solidFill>
                <a:schemeClr val="dk2"/>
              </a:solidFill>
              <a:latin typeface="Calibri"/>
              <a:ea typeface="Calibri"/>
              <a:cs typeface="Calibri"/>
              <a:sym typeface="Calibri"/>
            </a:endParaRPr>
          </a:p>
        </p:txBody>
      </p:sp>
    </p:spTree>
    <p:extLst>
      <p:ext uri="{BB962C8B-B14F-4D97-AF65-F5344CB8AC3E}">
        <p14:creationId xmlns:p14="http://schemas.microsoft.com/office/powerpoint/2010/main" val="4032074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4" name="Google Shape;104;p17"/>
          <p:cNvSpPr/>
          <p:nvPr/>
        </p:nvSpPr>
        <p:spPr>
          <a:xfrm>
            <a:off x="435100" y="1117125"/>
            <a:ext cx="8407800" cy="4458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Score de Lichtiger</a:t>
            </a:r>
            <a:endParaRPr sz="1800">
              <a:solidFill>
                <a:schemeClr val="dk1"/>
              </a:solidFill>
              <a:latin typeface="Calibri"/>
              <a:ea typeface="Calibri"/>
              <a:cs typeface="Calibri"/>
              <a:sym typeface="Calibri"/>
            </a:endParaRPr>
          </a:p>
        </p:txBody>
      </p:sp>
      <p:sp>
        <p:nvSpPr>
          <p:cNvPr id="105" name="Google Shape;105;p17"/>
          <p:cNvSpPr txBox="1"/>
          <p:nvPr/>
        </p:nvSpPr>
        <p:spPr>
          <a:xfrm>
            <a:off x="257850" y="4170725"/>
            <a:ext cx="9144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100"/>
              <a:buFont typeface="Arial"/>
              <a:buNone/>
            </a:pPr>
            <a:endParaRPr sz="900" b="1" i="1">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endParaRPr sz="900" b="1" i="1">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endParaRPr sz="900" i="1">
              <a:latin typeface="Calibri"/>
              <a:ea typeface="Calibri"/>
              <a:cs typeface="Calibri"/>
              <a:sym typeface="Calibri"/>
            </a:endParaRPr>
          </a:p>
          <a:p>
            <a:pPr marL="0" lvl="0" indent="0" algn="l" rtl="0">
              <a:spcBef>
                <a:spcPts val="0"/>
              </a:spcBef>
              <a:spcAft>
                <a:spcPts val="0"/>
              </a:spcAft>
              <a:buClr>
                <a:srgbClr val="000000"/>
              </a:buClr>
              <a:buSzPts val="1100"/>
              <a:buFont typeface="Arial"/>
              <a:buNone/>
            </a:pPr>
            <a:r>
              <a:rPr lang="fr" sz="900" b="1" i="1">
                <a:latin typeface="Calibri"/>
                <a:ea typeface="Calibri"/>
                <a:cs typeface="Calibri"/>
                <a:sym typeface="Calibri"/>
              </a:rPr>
              <a:t>Lichtiger </a:t>
            </a:r>
            <a:r>
              <a:rPr lang="fr" sz="900" i="1">
                <a:latin typeface="Calibri"/>
                <a:ea typeface="Calibri"/>
                <a:cs typeface="Calibri"/>
                <a:sym typeface="Calibri"/>
              </a:rPr>
              <a:t>NEJM 1994</a:t>
            </a:r>
            <a:endParaRPr sz="900" i="1">
              <a:latin typeface="Calibri"/>
              <a:ea typeface="Calibri"/>
              <a:cs typeface="Calibri"/>
              <a:sym typeface="Calibri"/>
            </a:endParaRPr>
          </a:p>
        </p:txBody>
      </p:sp>
      <p:graphicFrame>
        <p:nvGraphicFramePr>
          <p:cNvPr id="106" name="Google Shape;106;p17"/>
          <p:cNvGraphicFramePr/>
          <p:nvPr>
            <p:extLst>
              <p:ext uri="{D42A27DB-BD31-4B8C-83A1-F6EECF244321}">
                <p14:modId xmlns:p14="http://schemas.microsoft.com/office/powerpoint/2010/main" val="1252523216"/>
              </p:ext>
            </p:extLst>
          </p:nvPr>
        </p:nvGraphicFramePr>
        <p:xfrm>
          <a:off x="101125" y="1702859"/>
          <a:ext cx="8941750" cy="2237220"/>
        </p:xfrm>
        <a:graphic>
          <a:graphicData uri="http://schemas.openxmlformats.org/drawingml/2006/table">
            <a:tbl>
              <a:tblPr>
                <a:noFill/>
                <a:tableStyleId>{BD35E413-1C32-440D-A75A-6D148DF1699B}</a:tableStyleId>
              </a:tblPr>
              <a:tblGrid>
                <a:gridCol w="276350">
                  <a:extLst>
                    <a:ext uri="{9D8B030D-6E8A-4147-A177-3AD203B41FA5}">
                      <a16:colId xmlns:a16="http://schemas.microsoft.com/office/drawing/2014/main" val="20000"/>
                    </a:ext>
                  </a:extLst>
                </a:gridCol>
                <a:gridCol w="961875">
                  <a:extLst>
                    <a:ext uri="{9D8B030D-6E8A-4147-A177-3AD203B41FA5}">
                      <a16:colId xmlns:a16="http://schemas.microsoft.com/office/drawing/2014/main" val="20001"/>
                    </a:ext>
                  </a:extLst>
                </a:gridCol>
                <a:gridCol w="1330800">
                  <a:extLst>
                    <a:ext uri="{9D8B030D-6E8A-4147-A177-3AD203B41FA5}">
                      <a16:colId xmlns:a16="http://schemas.microsoft.com/office/drawing/2014/main" val="20002"/>
                    </a:ext>
                  </a:extLst>
                </a:gridCol>
                <a:gridCol w="640725">
                  <a:extLst>
                    <a:ext uri="{9D8B030D-6E8A-4147-A177-3AD203B41FA5}">
                      <a16:colId xmlns:a16="http://schemas.microsoft.com/office/drawing/2014/main" val="20003"/>
                    </a:ext>
                  </a:extLst>
                </a:gridCol>
                <a:gridCol w="1251698">
                  <a:extLst>
                    <a:ext uri="{9D8B030D-6E8A-4147-A177-3AD203B41FA5}">
                      <a16:colId xmlns:a16="http://schemas.microsoft.com/office/drawing/2014/main" val="20004"/>
                    </a:ext>
                  </a:extLst>
                </a:gridCol>
                <a:gridCol w="1442301">
                  <a:extLst>
                    <a:ext uri="{9D8B030D-6E8A-4147-A177-3AD203B41FA5}">
                      <a16:colId xmlns:a16="http://schemas.microsoft.com/office/drawing/2014/main" val="20005"/>
                    </a:ext>
                  </a:extLst>
                </a:gridCol>
                <a:gridCol w="1197204">
                  <a:extLst>
                    <a:ext uri="{9D8B030D-6E8A-4147-A177-3AD203B41FA5}">
                      <a16:colId xmlns:a16="http://schemas.microsoft.com/office/drawing/2014/main" val="20006"/>
                    </a:ext>
                  </a:extLst>
                </a:gridCol>
                <a:gridCol w="1046376">
                  <a:extLst>
                    <a:ext uri="{9D8B030D-6E8A-4147-A177-3AD203B41FA5}">
                      <a16:colId xmlns:a16="http://schemas.microsoft.com/office/drawing/2014/main" val="20007"/>
                    </a:ext>
                  </a:extLst>
                </a:gridCol>
                <a:gridCol w="794421">
                  <a:extLst>
                    <a:ext uri="{9D8B030D-6E8A-4147-A177-3AD203B41FA5}">
                      <a16:colId xmlns:a16="http://schemas.microsoft.com/office/drawing/2014/main" val="20008"/>
                    </a:ext>
                  </a:extLst>
                </a:gridCol>
              </a:tblGrid>
              <a:tr h="178800">
                <a:tc rowSpan="2">
                  <a:txBody>
                    <a:bodyPr/>
                    <a:lstStyle/>
                    <a:p>
                      <a:pPr marL="0" lvl="0" indent="0" algn="ctr" rtl="0">
                        <a:spcBef>
                          <a:spcPts val="0"/>
                        </a:spcBef>
                        <a:spcAft>
                          <a:spcPts val="0"/>
                        </a:spcAft>
                        <a:buNone/>
                      </a:pPr>
                      <a:endParaRPr>
                        <a:solidFill>
                          <a:schemeClr val="dk1"/>
                        </a:solidFill>
                        <a:latin typeface="Calibri"/>
                        <a:ea typeface="Calibri"/>
                        <a:cs typeface="Calibri"/>
                        <a:sym typeface="Calibri"/>
                      </a:endParaRPr>
                    </a:p>
                  </a:txBody>
                  <a:tcPr marL="36000" marR="36000" marT="36000" marB="0" anchor="ctr"/>
                </a:tc>
                <a:tc rowSpan="2">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Selles / jour</a:t>
                      </a:r>
                      <a:endParaRPr b="1">
                        <a:solidFill>
                          <a:schemeClr val="dk1"/>
                        </a:solidFill>
                        <a:latin typeface="Calibri"/>
                        <a:ea typeface="Calibri"/>
                        <a:cs typeface="Calibri"/>
                        <a:sym typeface="Calibri"/>
                      </a:endParaRPr>
                    </a:p>
                  </a:txBody>
                  <a:tcPr marL="36000" marR="36000" marT="36000" marB="0" anchor="ctr">
                    <a:solidFill>
                      <a:srgbClr val="FCE5CD"/>
                    </a:solidFill>
                  </a:tcPr>
                </a:tc>
                <a:tc rowSpan="2">
                  <a:txBody>
                    <a:bodyPr/>
                    <a:lstStyle/>
                    <a:p>
                      <a:pPr marL="0" marR="3155" lvl="0" indent="0" algn="ctr" rtl="0">
                        <a:spcBef>
                          <a:spcPts val="0"/>
                        </a:spcBef>
                        <a:spcAft>
                          <a:spcPts val="0"/>
                        </a:spcAft>
                        <a:buNone/>
                      </a:pPr>
                      <a:r>
                        <a:rPr lang="fr" b="1">
                          <a:solidFill>
                            <a:schemeClr val="dk1"/>
                          </a:solidFill>
                          <a:latin typeface="Calibri"/>
                          <a:ea typeface="Calibri"/>
                          <a:cs typeface="Calibri"/>
                          <a:sym typeface="Calibri"/>
                        </a:rPr>
                        <a:t>Selles nocturnes</a:t>
                      </a:r>
                      <a:endParaRPr b="1">
                        <a:solidFill>
                          <a:schemeClr val="dk1"/>
                        </a:solidFill>
                        <a:latin typeface="Calibri"/>
                        <a:ea typeface="Calibri"/>
                        <a:cs typeface="Calibri"/>
                        <a:sym typeface="Calibri"/>
                      </a:endParaRPr>
                    </a:p>
                  </a:txBody>
                  <a:tcPr marL="36000" marR="36000" marT="36000" marB="0" anchor="ctr">
                    <a:solidFill>
                      <a:srgbClr val="FCE5CD"/>
                    </a:solidFill>
                  </a:tcPr>
                </a:tc>
                <a:tc rowSpan="2">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 sang</a:t>
                      </a:r>
                      <a:endParaRPr b="1">
                        <a:solidFill>
                          <a:schemeClr val="dk1"/>
                        </a:solidFill>
                        <a:latin typeface="Calibri"/>
                        <a:ea typeface="Calibri"/>
                        <a:cs typeface="Calibri"/>
                        <a:sym typeface="Calibri"/>
                      </a:endParaRPr>
                    </a:p>
                  </a:txBody>
                  <a:tcPr marL="36000" marR="36000" marT="36000" marB="0" anchor="ctr">
                    <a:solidFill>
                      <a:srgbClr val="FCE5CD"/>
                    </a:solidFill>
                  </a:tcPr>
                </a:tc>
                <a:tc rowSpan="2">
                  <a:txBody>
                    <a:bodyPr/>
                    <a:lstStyle/>
                    <a:p>
                      <a:pPr marL="7938" marR="0" lvl="0" indent="0" algn="ctr" rtl="0">
                        <a:spcBef>
                          <a:spcPts val="0"/>
                        </a:spcBef>
                        <a:spcAft>
                          <a:spcPts val="0"/>
                        </a:spcAft>
                        <a:buNone/>
                        <a:tabLst/>
                      </a:pPr>
                      <a:r>
                        <a:rPr lang="fr" b="1" dirty="0">
                          <a:solidFill>
                            <a:schemeClr val="dk1"/>
                          </a:solidFill>
                          <a:latin typeface="Calibri"/>
                          <a:ea typeface="Calibri"/>
                          <a:cs typeface="Calibri"/>
                          <a:sym typeface="Calibri"/>
                        </a:rPr>
                        <a:t>Incontinence</a:t>
                      </a:r>
                      <a:endParaRPr b="1" dirty="0">
                        <a:solidFill>
                          <a:schemeClr val="dk1"/>
                        </a:solidFill>
                        <a:latin typeface="Calibri"/>
                        <a:ea typeface="Calibri"/>
                        <a:cs typeface="Calibri"/>
                        <a:sym typeface="Calibri"/>
                      </a:endParaRPr>
                    </a:p>
                  </a:txBody>
                  <a:tcPr marL="36000" marR="0" marT="36000" marB="0" anchor="ctr">
                    <a:solidFill>
                      <a:srgbClr val="FCE5CD"/>
                    </a:solidFill>
                  </a:tcPr>
                </a:tc>
                <a:tc gridSpan="2">
                  <a:txBody>
                    <a:bodyPr/>
                    <a:lstStyle/>
                    <a:p>
                      <a:pPr marL="0" lvl="0" indent="0" algn="ctr" rtl="0">
                        <a:spcBef>
                          <a:spcPts val="0"/>
                        </a:spcBef>
                        <a:spcAft>
                          <a:spcPts val="0"/>
                        </a:spcAft>
                        <a:buNone/>
                      </a:pPr>
                      <a:r>
                        <a:rPr lang="fr" b="1">
                          <a:solidFill>
                            <a:schemeClr val="dk1"/>
                          </a:solidFill>
                          <a:latin typeface="Calibri"/>
                          <a:ea typeface="Calibri"/>
                          <a:cs typeface="Calibri"/>
                          <a:sym typeface="Calibri"/>
                        </a:rPr>
                        <a:t>Douleurs</a:t>
                      </a:r>
                      <a:endParaRPr b="1">
                        <a:solidFill>
                          <a:schemeClr val="dk1"/>
                        </a:solidFill>
                        <a:latin typeface="Calibri"/>
                        <a:ea typeface="Calibri"/>
                        <a:cs typeface="Calibri"/>
                        <a:sym typeface="Calibri"/>
                      </a:endParaRPr>
                    </a:p>
                  </a:txBody>
                  <a:tcPr marL="36000" marR="36000" marT="36000" marB="0" anchor="ctr">
                    <a:solidFill>
                      <a:srgbClr val="FCE5CD"/>
                    </a:solidFill>
                  </a:tcPr>
                </a:tc>
                <a:tc hMerge="1">
                  <a:txBody>
                    <a:bodyPr/>
                    <a:lstStyle/>
                    <a:p>
                      <a:endParaRPr lang="en-FR"/>
                    </a:p>
                  </a:txBody>
                  <a:tcPr/>
                </a:tc>
                <a:tc rowSpan="2">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État général</a:t>
                      </a:r>
                      <a:endParaRPr b="1">
                        <a:solidFill>
                          <a:schemeClr val="dk1"/>
                        </a:solidFill>
                        <a:latin typeface="Calibri"/>
                        <a:ea typeface="Calibri"/>
                        <a:cs typeface="Calibri"/>
                        <a:sym typeface="Calibri"/>
                      </a:endParaRPr>
                    </a:p>
                  </a:txBody>
                  <a:tcPr marL="36000" marR="9575" marT="36000" marB="0" anchor="ctr">
                    <a:solidFill>
                      <a:srgbClr val="FCE5CD"/>
                    </a:solidFill>
                  </a:tcPr>
                </a:tc>
                <a:tc rowSpan="2">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Imodium</a:t>
                      </a:r>
                      <a:endParaRPr b="1">
                        <a:solidFill>
                          <a:schemeClr val="dk1"/>
                        </a:solidFill>
                        <a:latin typeface="Calibri"/>
                        <a:ea typeface="Calibri"/>
                        <a:cs typeface="Calibri"/>
                        <a:sym typeface="Calibri"/>
                      </a:endParaRPr>
                    </a:p>
                  </a:txBody>
                  <a:tcPr marL="36000" marR="36000" marT="36000" marB="0" anchor="ctr">
                    <a:solidFill>
                      <a:srgbClr val="FCE5CD"/>
                    </a:solidFill>
                  </a:tcPr>
                </a:tc>
                <a:extLst>
                  <a:ext uri="{0D108BD9-81ED-4DB2-BD59-A6C34878D82A}">
                    <a16:rowId xmlns:a16="http://schemas.microsoft.com/office/drawing/2014/main" val="10000"/>
                  </a:ext>
                </a:extLst>
              </a:tr>
              <a:tr h="171950">
                <a:tc vMerge="1">
                  <a:txBody>
                    <a:bodyPr/>
                    <a:lstStyle/>
                    <a:p>
                      <a:endParaRPr lang="en-FR"/>
                    </a:p>
                  </a:txBody>
                  <a:tcPr/>
                </a:tc>
                <a:tc vMerge="1">
                  <a:txBody>
                    <a:bodyPr/>
                    <a:lstStyle/>
                    <a:p>
                      <a:endParaRPr lang="en-FR"/>
                    </a:p>
                  </a:txBody>
                  <a:tcPr/>
                </a:tc>
                <a:tc vMerge="1">
                  <a:txBody>
                    <a:bodyPr/>
                    <a:lstStyle/>
                    <a:p>
                      <a:endParaRPr lang="en-FR"/>
                    </a:p>
                  </a:txBody>
                  <a:tcPr/>
                </a:tc>
                <a:tc vMerge="1">
                  <a:txBody>
                    <a:bodyPr/>
                    <a:lstStyle/>
                    <a:p>
                      <a:endParaRPr lang="en-FR"/>
                    </a:p>
                  </a:txBody>
                  <a:tcPr/>
                </a:tc>
                <a:tc vMerge="1">
                  <a:txBody>
                    <a:bodyPr/>
                    <a:lstStyle/>
                    <a:p>
                      <a:endParaRPr lang="en-FR"/>
                    </a:p>
                  </a:txBody>
                  <a:tcPr/>
                </a:tc>
                <a:tc>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Spontanées</a:t>
                      </a:r>
                      <a:endParaRPr b="1">
                        <a:solidFill>
                          <a:schemeClr val="dk1"/>
                        </a:solidFill>
                        <a:latin typeface="Calibri"/>
                        <a:ea typeface="Calibri"/>
                        <a:cs typeface="Calibri"/>
                        <a:sym typeface="Calibri"/>
                      </a:endParaRPr>
                    </a:p>
                  </a:txBody>
                  <a:tcPr marL="36000" marR="36000" marT="36000" marB="0" anchor="ctr">
                    <a:solidFill>
                      <a:srgbClr val="FCE5CD"/>
                    </a:solidFill>
                  </a:tcPr>
                </a:tc>
                <a:tc>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Provoquées</a:t>
                      </a:r>
                      <a:endParaRPr b="1">
                        <a:solidFill>
                          <a:schemeClr val="dk1"/>
                        </a:solidFill>
                        <a:latin typeface="Calibri"/>
                        <a:ea typeface="Calibri"/>
                        <a:cs typeface="Calibri"/>
                        <a:sym typeface="Calibri"/>
                      </a:endParaRPr>
                    </a:p>
                  </a:txBody>
                  <a:tcPr marL="36000" marR="36000" marT="36000" marB="0" anchor="ctr">
                    <a:solidFill>
                      <a:srgbClr val="FCE5CD"/>
                    </a:solidFill>
                  </a:tcPr>
                </a:tc>
                <a:tc vMerge="1">
                  <a:txBody>
                    <a:bodyPr/>
                    <a:lstStyle/>
                    <a:p>
                      <a:endParaRPr lang="en-FR"/>
                    </a:p>
                  </a:txBody>
                  <a:tcPr/>
                </a:tc>
                <a:tc vMerge="1">
                  <a:txBody>
                    <a:bodyPr/>
                    <a:lstStyle/>
                    <a:p>
                      <a:endParaRPr lang="en-FR"/>
                    </a:p>
                  </a:txBody>
                  <a:tcPr/>
                </a:tc>
                <a:extLst>
                  <a:ext uri="{0D108BD9-81ED-4DB2-BD59-A6C34878D82A}">
                    <a16:rowId xmlns:a16="http://schemas.microsoft.com/office/drawing/2014/main" val="10001"/>
                  </a:ext>
                </a:extLst>
              </a:tr>
              <a:tr h="289750">
                <a:tc>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0</a:t>
                      </a:r>
                      <a:endParaRPr b="1">
                        <a:solidFill>
                          <a:schemeClr val="dk1"/>
                        </a:solidFill>
                        <a:latin typeface="Calibri"/>
                        <a:ea typeface="Calibri"/>
                        <a:cs typeface="Calibri"/>
                        <a:sym typeface="Calibri"/>
                      </a:endParaRPr>
                    </a:p>
                  </a:txBody>
                  <a:tcPr marL="0" marR="36000" marT="36000" marB="0" anchor="ctr">
                    <a:solidFill>
                      <a:schemeClr val="lt1"/>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0 - 2</a:t>
                      </a:r>
                      <a:endParaRPr>
                        <a:solidFill>
                          <a:schemeClr val="dk1"/>
                        </a:solidFill>
                        <a:latin typeface="Calibri"/>
                        <a:ea typeface="Calibri"/>
                        <a:cs typeface="Calibri"/>
                        <a:sym typeface="Calibri"/>
                      </a:endParaRPr>
                    </a:p>
                  </a:txBody>
                  <a:tcPr marL="36000" marR="36000" marT="36000" marB="0">
                    <a:solidFill>
                      <a:schemeClr val="lt1"/>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Non</a:t>
                      </a:r>
                      <a:endParaRPr>
                        <a:solidFill>
                          <a:schemeClr val="dk1"/>
                        </a:solidFill>
                        <a:latin typeface="Calibri"/>
                        <a:ea typeface="Calibri"/>
                        <a:cs typeface="Calibri"/>
                        <a:sym typeface="Calibri"/>
                      </a:endParaRPr>
                    </a:p>
                  </a:txBody>
                  <a:tcPr marL="36000" marR="36000" marT="36000" marB="0">
                    <a:solidFill>
                      <a:schemeClr val="lt1"/>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0%</a:t>
                      </a:r>
                      <a:endParaRPr>
                        <a:solidFill>
                          <a:schemeClr val="dk1"/>
                        </a:solidFill>
                        <a:latin typeface="Calibri"/>
                        <a:ea typeface="Calibri"/>
                        <a:cs typeface="Calibri"/>
                        <a:sym typeface="Calibri"/>
                      </a:endParaRPr>
                    </a:p>
                  </a:txBody>
                  <a:tcPr marL="36000" marR="36000" marT="36000" marB="0">
                    <a:solidFill>
                      <a:schemeClr val="lt1"/>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Non</a:t>
                      </a:r>
                      <a:endParaRPr>
                        <a:solidFill>
                          <a:schemeClr val="dk1"/>
                        </a:solidFill>
                        <a:latin typeface="Calibri"/>
                        <a:ea typeface="Calibri"/>
                        <a:cs typeface="Calibri"/>
                        <a:sym typeface="Calibri"/>
                      </a:endParaRPr>
                    </a:p>
                  </a:txBody>
                  <a:tcPr marL="36000" marR="36000" marT="36000" marB="0">
                    <a:solidFill>
                      <a:schemeClr val="lt1"/>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Aucune</a:t>
                      </a:r>
                      <a:endParaRPr>
                        <a:solidFill>
                          <a:schemeClr val="dk1"/>
                        </a:solidFill>
                        <a:latin typeface="Calibri"/>
                        <a:ea typeface="Calibri"/>
                        <a:cs typeface="Calibri"/>
                        <a:sym typeface="Calibri"/>
                      </a:endParaRPr>
                    </a:p>
                  </a:txBody>
                  <a:tcPr marL="36000" marR="36000" marT="36000" marB="0">
                    <a:solidFill>
                      <a:schemeClr val="lt1"/>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Aucune</a:t>
                      </a:r>
                      <a:endParaRPr>
                        <a:solidFill>
                          <a:schemeClr val="dk1"/>
                        </a:solidFill>
                        <a:latin typeface="Calibri"/>
                        <a:ea typeface="Calibri"/>
                        <a:cs typeface="Calibri"/>
                        <a:sym typeface="Calibri"/>
                      </a:endParaRPr>
                    </a:p>
                  </a:txBody>
                  <a:tcPr marL="36000" marR="36000" marT="36000" marB="0">
                    <a:solidFill>
                      <a:schemeClr val="lt1"/>
                    </a:solidFill>
                  </a:tcPr>
                </a:tc>
                <a:tc>
                  <a:txBody>
                    <a:bodyPr/>
                    <a:lstStyle/>
                    <a:p>
                      <a:pPr marL="0" lvl="0" indent="0" algn="l" rtl="0">
                        <a:spcBef>
                          <a:spcPts val="0"/>
                        </a:spcBef>
                        <a:spcAft>
                          <a:spcPts val="0"/>
                        </a:spcAft>
                        <a:buClr>
                          <a:schemeClr val="dk1"/>
                        </a:buClr>
                        <a:buSzPts val="1100"/>
                        <a:buFont typeface="Arial"/>
                        <a:buNone/>
                      </a:pPr>
                      <a:r>
                        <a:rPr lang="fr">
                          <a:solidFill>
                            <a:schemeClr val="dk1"/>
                          </a:solidFill>
                          <a:latin typeface="Calibri"/>
                          <a:ea typeface="Calibri"/>
                          <a:cs typeface="Calibri"/>
                          <a:sym typeface="Calibri"/>
                        </a:rPr>
                        <a:t>Parfait</a:t>
                      </a:r>
                      <a:endParaRPr/>
                    </a:p>
                  </a:txBody>
                  <a:tcPr marL="36000" marR="36000" marT="36000" marB="0">
                    <a:lnB w="9525" cap="flat" cmpd="sng">
                      <a:solidFill>
                        <a:srgbClr val="9E9E9E"/>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Non</a:t>
                      </a:r>
                      <a:endParaRPr>
                        <a:solidFill>
                          <a:schemeClr val="dk1"/>
                        </a:solidFill>
                        <a:latin typeface="Calibri"/>
                        <a:ea typeface="Calibri"/>
                        <a:cs typeface="Calibri"/>
                        <a:sym typeface="Calibri"/>
                      </a:endParaRPr>
                    </a:p>
                  </a:txBody>
                  <a:tcPr marL="36000" marR="36000" marT="36000" marB="0">
                    <a:solidFill>
                      <a:schemeClr val="lt1"/>
                    </a:solidFill>
                  </a:tcPr>
                </a:tc>
                <a:extLst>
                  <a:ext uri="{0D108BD9-81ED-4DB2-BD59-A6C34878D82A}">
                    <a16:rowId xmlns:a16="http://schemas.microsoft.com/office/drawing/2014/main" val="10002"/>
                  </a:ext>
                </a:extLst>
              </a:tr>
              <a:tr h="289750">
                <a:tc>
                  <a:txBody>
                    <a:bodyPr/>
                    <a:lstStyle/>
                    <a:p>
                      <a:pPr marL="0" marR="0" lvl="0" indent="-459" algn="ctr" rtl="0">
                        <a:spcBef>
                          <a:spcPts val="0"/>
                        </a:spcBef>
                        <a:spcAft>
                          <a:spcPts val="0"/>
                        </a:spcAft>
                        <a:buNone/>
                      </a:pPr>
                      <a:r>
                        <a:rPr lang="fr" b="1">
                          <a:solidFill>
                            <a:schemeClr val="dk1"/>
                          </a:solidFill>
                          <a:latin typeface="Calibri"/>
                          <a:ea typeface="Calibri"/>
                          <a:cs typeface="Calibri"/>
                          <a:sym typeface="Calibri"/>
                        </a:rPr>
                        <a:t>1</a:t>
                      </a:r>
                      <a:endParaRPr b="1">
                        <a:solidFill>
                          <a:schemeClr val="dk1"/>
                        </a:solidFill>
                        <a:latin typeface="Calibri"/>
                        <a:ea typeface="Calibri"/>
                        <a:cs typeface="Calibri"/>
                        <a:sym typeface="Calibri"/>
                      </a:endParaRPr>
                    </a:p>
                  </a:txBody>
                  <a:tcPr marL="36000" marR="36000" marT="36000" marB="0" anchor="ctr">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3 - 4</a:t>
                      </a: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Oui</a:t>
                      </a: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&lt; 50%</a:t>
                      </a: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Oui</a:t>
                      </a: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Légères</a:t>
                      </a: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Clr>
                          <a:schemeClr val="dk1"/>
                        </a:buClr>
                        <a:buSzPts val="1100"/>
                        <a:buFont typeface="Arial"/>
                        <a:buNone/>
                      </a:pPr>
                      <a:r>
                        <a:rPr lang="fr">
                          <a:solidFill>
                            <a:schemeClr val="dk1"/>
                          </a:solidFill>
                          <a:latin typeface="Calibri"/>
                          <a:ea typeface="Calibri"/>
                          <a:cs typeface="Calibri"/>
                          <a:sym typeface="Calibri"/>
                        </a:rPr>
                        <a:t>Légères</a:t>
                      </a:r>
                      <a:endParaRPr>
                        <a:solidFill>
                          <a:schemeClr val="dk1"/>
                        </a:solidFill>
                        <a:latin typeface="Calibri"/>
                        <a:ea typeface="Calibri"/>
                        <a:cs typeface="Calibri"/>
                        <a:sym typeface="Calibri"/>
                      </a:endParaRPr>
                    </a:p>
                  </a:txBody>
                  <a:tcPr marL="36000" marR="36000" marT="36000" marB="0">
                    <a:lnR w="9525" cap="flat" cmpd="sng">
                      <a:solidFill>
                        <a:srgbClr val="9E9E9E"/>
                      </a:solidFill>
                      <a:prstDash val="solid"/>
                      <a:round/>
                      <a:headEnd type="none" w="sm" len="sm"/>
                      <a:tailEnd type="none" w="sm" len="sm"/>
                    </a:lnR>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Très bon</a:t>
                      </a:r>
                      <a:endParaRPr>
                        <a:solidFill>
                          <a:schemeClr val="dk1"/>
                        </a:solidFill>
                        <a:latin typeface="Calibri"/>
                        <a:ea typeface="Calibri"/>
                        <a:cs typeface="Calibri"/>
                        <a:sym typeface="Calibri"/>
                      </a:endParaRPr>
                    </a:p>
                  </a:txBody>
                  <a:tcPr marL="36000" marR="36000" marT="360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Oui</a:t>
                      </a:r>
                      <a:endParaRPr>
                        <a:solidFill>
                          <a:schemeClr val="dk1"/>
                        </a:solidFill>
                        <a:latin typeface="Calibri"/>
                        <a:ea typeface="Calibri"/>
                        <a:cs typeface="Calibri"/>
                        <a:sym typeface="Calibri"/>
                      </a:endParaRPr>
                    </a:p>
                  </a:txBody>
                  <a:tcPr marL="36000" marR="36000" marT="36000" marB="0">
                    <a:lnL w="9525" cap="flat" cmpd="sng">
                      <a:solidFill>
                        <a:srgbClr val="9E9E9E"/>
                      </a:solidFill>
                      <a:prstDash val="solid"/>
                      <a:round/>
                      <a:headEnd type="none" w="sm" len="sm"/>
                      <a:tailEnd type="none" w="sm" len="sm"/>
                    </a:lnL>
                    <a:solidFill>
                      <a:srgbClr val="EFEFEF"/>
                    </a:solidFill>
                  </a:tcPr>
                </a:tc>
                <a:extLst>
                  <a:ext uri="{0D108BD9-81ED-4DB2-BD59-A6C34878D82A}">
                    <a16:rowId xmlns:a16="http://schemas.microsoft.com/office/drawing/2014/main" val="10003"/>
                  </a:ext>
                </a:extLst>
              </a:tr>
              <a:tr h="289750">
                <a:tc>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2</a:t>
                      </a:r>
                      <a:endParaRPr b="1">
                        <a:solidFill>
                          <a:schemeClr val="dk1"/>
                        </a:solidFill>
                        <a:latin typeface="Calibri"/>
                        <a:ea typeface="Calibri"/>
                        <a:cs typeface="Calibri"/>
                        <a:sym typeface="Calibri"/>
                      </a:endParaRPr>
                    </a:p>
                  </a:txBody>
                  <a:tcPr marL="0" marR="36000" marT="36000" marB="0" anchor="ctr">
                    <a:solidFill>
                      <a:srgbClr val="FFFFF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5 - 6</a:t>
                      </a:r>
                      <a:endParaRPr>
                        <a:solidFill>
                          <a:schemeClr val="dk1"/>
                        </a:solidFill>
                        <a:latin typeface="Calibri"/>
                        <a:ea typeface="Calibri"/>
                        <a:cs typeface="Calibri"/>
                        <a:sym typeface="Calibri"/>
                      </a:endParaRPr>
                    </a:p>
                  </a:txBody>
                  <a:tcPr marL="36000" marR="36000" marT="36000" marB="0">
                    <a:solidFill>
                      <a:srgbClr val="FFFFF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FFFFF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 50%</a:t>
                      </a:r>
                      <a:endParaRPr>
                        <a:solidFill>
                          <a:schemeClr val="dk1"/>
                        </a:solidFill>
                        <a:latin typeface="Calibri"/>
                        <a:ea typeface="Calibri"/>
                        <a:cs typeface="Calibri"/>
                        <a:sym typeface="Calibri"/>
                      </a:endParaRPr>
                    </a:p>
                  </a:txBody>
                  <a:tcPr marL="36000" marR="36000" marT="36000" marB="0">
                    <a:solidFill>
                      <a:srgbClr val="FFFFF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FFFFF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Moyennes</a:t>
                      </a:r>
                      <a:endParaRPr>
                        <a:solidFill>
                          <a:schemeClr val="dk1"/>
                        </a:solidFill>
                        <a:latin typeface="Calibri"/>
                        <a:ea typeface="Calibri"/>
                        <a:cs typeface="Calibri"/>
                        <a:sym typeface="Calibri"/>
                      </a:endParaRPr>
                    </a:p>
                  </a:txBody>
                  <a:tcPr marL="36000" marR="36000" marT="36000" marB="0">
                    <a:solidFill>
                      <a:srgbClr val="FFFFF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Moyennes</a:t>
                      </a:r>
                      <a:endParaRPr>
                        <a:solidFill>
                          <a:schemeClr val="dk1"/>
                        </a:solidFill>
                        <a:latin typeface="Calibri"/>
                        <a:ea typeface="Calibri"/>
                        <a:cs typeface="Calibri"/>
                        <a:sym typeface="Calibri"/>
                      </a:endParaRPr>
                    </a:p>
                  </a:txBody>
                  <a:tcPr marL="36000" marR="36000" marT="36000" marB="0">
                    <a:lnR w="9525" cap="flat" cmpd="sng">
                      <a:solidFill>
                        <a:srgbClr val="9E9E9E"/>
                      </a:solidFill>
                      <a:prstDash val="solid"/>
                      <a:round/>
                      <a:headEnd type="none" w="sm" len="sm"/>
                      <a:tailEnd type="none" w="sm" len="sm"/>
                    </a:lnR>
                    <a:solidFill>
                      <a:srgbClr val="FFFFF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Bon</a:t>
                      </a:r>
                      <a:endParaRPr>
                        <a:solidFill>
                          <a:schemeClr val="dk1"/>
                        </a:solidFill>
                        <a:latin typeface="Calibri"/>
                        <a:ea typeface="Calibri"/>
                        <a:cs typeface="Calibri"/>
                        <a:sym typeface="Calibri"/>
                      </a:endParaRPr>
                    </a:p>
                  </a:txBody>
                  <a:tcPr marL="36000" marR="36000" marT="360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lnL w="9525" cap="flat" cmpd="sng">
                      <a:solidFill>
                        <a:srgbClr val="9E9E9E"/>
                      </a:solidFill>
                      <a:prstDash val="solid"/>
                      <a:round/>
                      <a:headEnd type="none" w="sm" len="sm"/>
                      <a:tailEnd type="none" w="sm" len="sm"/>
                    </a:lnL>
                    <a:solidFill>
                      <a:srgbClr val="FFFFFF"/>
                    </a:solidFill>
                  </a:tcPr>
                </a:tc>
                <a:extLst>
                  <a:ext uri="{0D108BD9-81ED-4DB2-BD59-A6C34878D82A}">
                    <a16:rowId xmlns:a16="http://schemas.microsoft.com/office/drawing/2014/main" val="10004"/>
                  </a:ext>
                </a:extLst>
              </a:tr>
              <a:tr h="289750">
                <a:tc>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3</a:t>
                      </a:r>
                      <a:endParaRPr b="1">
                        <a:solidFill>
                          <a:schemeClr val="dk1"/>
                        </a:solidFill>
                        <a:latin typeface="Calibri"/>
                        <a:ea typeface="Calibri"/>
                        <a:cs typeface="Calibri"/>
                        <a:sym typeface="Calibri"/>
                      </a:endParaRPr>
                    </a:p>
                  </a:txBody>
                  <a:tcPr marL="36000" marR="36000" marT="36000" marB="0" anchor="ctr">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7 - 9</a:t>
                      </a: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100%</a:t>
                      </a: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Intenses</a:t>
                      </a: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Intenses</a:t>
                      </a:r>
                      <a:endParaRPr>
                        <a:solidFill>
                          <a:schemeClr val="dk1"/>
                        </a:solidFill>
                        <a:latin typeface="Calibri"/>
                        <a:ea typeface="Calibri"/>
                        <a:cs typeface="Calibri"/>
                        <a:sym typeface="Calibri"/>
                      </a:endParaRPr>
                    </a:p>
                  </a:txBody>
                  <a:tcPr marL="36000" marR="36000" marT="36000" marB="0">
                    <a:lnR w="9525" cap="flat" cmpd="sng">
                      <a:solidFill>
                        <a:srgbClr val="9E9E9E"/>
                      </a:solidFill>
                      <a:prstDash val="solid"/>
                      <a:round/>
                      <a:headEnd type="none" w="sm" len="sm"/>
                      <a:tailEnd type="none" w="sm" len="sm"/>
                    </a:lnR>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Moyen</a:t>
                      </a:r>
                      <a:endParaRPr>
                        <a:solidFill>
                          <a:schemeClr val="dk1"/>
                        </a:solidFill>
                        <a:latin typeface="Calibri"/>
                        <a:ea typeface="Calibri"/>
                        <a:cs typeface="Calibri"/>
                        <a:sym typeface="Calibri"/>
                      </a:endParaRPr>
                    </a:p>
                  </a:txBody>
                  <a:tcPr marL="36000" marR="36000" marT="360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lnL w="9525" cap="flat" cmpd="sng">
                      <a:solidFill>
                        <a:srgbClr val="9E9E9E"/>
                      </a:solidFill>
                      <a:prstDash val="solid"/>
                      <a:round/>
                      <a:headEnd type="none" w="sm" len="sm"/>
                      <a:tailEnd type="none" w="sm" len="sm"/>
                    </a:lnL>
                    <a:solidFill>
                      <a:srgbClr val="EFEFEF"/>
                    </a:solidFill>
                  </a:tcPr>
                </a:tc>
                <a:extLst>
                  <a:ext uri="{0D108BD9-81ED-4DB2-BD59-A6C34878D82A}">
                    <a16:rowId xmlns:a16="http://schemas.microsoft.com/office/drawing/2014/main" val="10005"/>
                  </a:ext>
                </a:extLst>
              </a:tr>
              <a:tr h="289750">
                <a:tc>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4</a:t>
                      </a:r>
                      <a:endParaRPr b="1">
                        <a:solidFill>
                          <a:schemeClr val="dk1"/>
                        </a:solidFill>
                        <a:latin typeface="Calibri"/>
                        <a:ea typeface="Calibri"/>
                        <a:cs typeface="Calibri"/>
                        <a:sym typeface="Calibri"/>
                      </a:endParaRPr>
                    </a:p>
                  </a:txBody>
                  <a:tcPr marL="36000" marR="36000" marT="36000" marB="0" anchor="ct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 10</a:t>
                      </a:r>
                      <a:endParaRPr>
                        <a:solidFill>
                          <a:schemeClr val="dk1"/>
                        </a:solidFill>
                        <a:latin typeface="Calibri"/>
                        <a:ea typeface="Calibri"/>
                        <a:cs typeface="Calibri"/>
                        <a:sym typeface="Calibri"/>
                      </a:endParaRPr>
                    </a:p>
                  </a:txBody>
                  <a:tcPr marL="36000" marR="36000" marT="36000" marB="0"/>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Mauvais</a:t>
                      </a:r>
                      <a:endParaRPr>
                        <a:solidFill>
                          <a:schemeClr val="dk1"/>
                        </a:solidFill>
                        <a:latin typeface="Calibri"/>
                        <a:ea typeface="Calibri"/>
                        <a:cs typeface="Calibri"/>
                        <a:sym typeface="Calibri"/>
                      </a:endParaRPr>
                    </a:p>
                  </a:txBody>
                  <a:tcPr marL="36000" marR="36000" marT="360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289750">
                <a:tc>
                  <a:txBody>
                    <a:bodyPr/>
                    <a:lstStyle/>
                    <a:p>
                      <a:pPr marL="0" marR="0" lvl="0" indent="0" algn="ctr" rtl="0">
                        <a:spcBef>
                          <a:spcPts val="0"/>
                        </a:spcBef>
                        <a:spcAft>
                          <a:spcPts val="0"/>
                        </a:spcAft>
                        <a:buNone/>
                      </a:pPr>
                      <a:r>
                        <a:rPr lang="fr" b="1">
                          <a:solidFill>
                            <a:schemeClr val="dk1"/>
                          </a:solidFill>
                          <a:latin typeface="Calibri"/>
                          <a:ea typeface="Calibri"/>
                          <a:cs typeface="Calibri"/>
                          <a:sym typeface="Calibri"/>
                        </a:rPr>
                        <a:t>5</a:t>
                      </a:r>
                      <a:endParaRPr b="1">
                        <a:solidFill>
                          <a:schemeClr val="dk1"/>
                        </a:solidFill>
                        <a:latin typeface="Calibri"/>
                        <a:ea typeface="Calibri"/>
                        <a:cs typeface="Calibri"/>
                        <a:sym typeface="Calibri"/>
                      </a:endParaRPr>
                    </a:p>
                  </a:txBody>
                  <a:tcPr marL="0" marR="36000" marT="36000" marB="0" anchor="ctr">
                    <a:solidFill>
                      <a:srgbClr val="EFEFE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endParaRPr>
                        <a:solidFill>
                          <a:schemeClr val="dk1"/>
                        </a:solidFill>
                        <a:latin typeface="Calibri"/>
                        <a:ea typeface="Calibri"/>
                        <a:cs typeface="Calibri"/>
                        <a:sym typeface="Calibri"/>
                      </a:endParaRPr>
                    </a:p>
                  </a:txBody>
                  <a:tcPr marL="36000" marR="36000" marT="36000" marB="0">
                    <a:solidFill>
                      <a:srgbClr val="EFEFEF"/>
                    </a:solidFill>
                  </a:tcPr>
                </a:tc>
                <a:tc>
                  <a:txBody>
                    <a:bodyPr/>
                    <a:lstStyle/>
                    <a:p>
                      <a:pPr marL="0" lvl="0" indent="0" algn="l" rtl="0">
                        <a:spcBef>
                          <a:spcPts val="0"/>
                        </a:spcBef>
                        <a:spcAft>
                          <a:spcPts val="0"/>
                        </a:spcAft>
                        <a:buNone/>
                      </a:pPr>
                      <a:r>
                        <a:rPr lang="fr">
                          <a:solidFill>
                            <a:schemeClr val="dk1"/>
                          </a:solidFill>
                          <a:latin typeface="Calibri"/>
                          <a:ea typeface="Calibri"/>
                          <a:cs typeface="Calibri"/>
                          <a:sym typeface="Calibri"/>
                        </a:rPr>
                        <a:t>Très mauvais</a:t>
                      </a:r>
                      <a:endParaRPr>
                        <a:solidFill>
                          <a:schemeClr val="dk1"/>
                        </a:solidFill>
                        <a:latin typeface="Calibri"/>
                        <a:ea typeface="Calibri"/>
                        <a:cs typeface="Calibri"/>
                        <a:sym typeface="Calibri"/>
                      </a:endParaRPr>
                    </a:p>
                  </a:txBody>
                  <a:tcPr marL="36000" marR="36000" marT="36000" marB="0">
                    <a:lnT w="9525" cap="flat" cmpd="sng">
                      <a:solidFill>
                        <a:srgbClr val="9E9E9E"/>
                      </a:solidFill>
                      <a:prstDash val="solid"/>
                      <a:round/>
                      <a:headEnd type="none" w="sm" len="sm"/>
                      <a:tailEnd type="none" w="sm" len="sm"/>
                    </a:lnT>
                    <a:solidFill>
                      <a:srgbClr val="EFEFEF"/>
                    </a:solidFill>
                  </a:tcPr>
                </a:tc>
                <a:tc>
                  <a:txBody>
                    <a:bodyPr/>
                    <a:lstStyle/>
                    <a:p>
                      <a:pPr marL="0" lvl="0" indent="0" algn="l" rtl="0">
                        <a:spcBef>
                          <a:spcPts val="0"/>
                        </a:spcBef>
                        <a:spcAft>
                          <a:spcPts val="0"/>
                        </a:spcAft>
                        <a:buNone/>
                      </a:pPr>
                      <a:endParaRPr dirty="0">
                        <a:solidFill>
                          <a:schemeClr val="dk1"/>
                        </a:solidFill>
                        <a:latin typeface="Calibri"/>
                        <a:ea typeface="Calibri"/>
                        <a:cs typeface="Calibri"/>
                        <a:sym typeface="Calibri"/>
                      </a:endParaRPr>
                    </a:p>
                  </a:txBody>
                  <a:tcPr marL="36000" marR="36000" marT="36000" marB="0">
                    <a:solidFill>
                      <a:srgbClr val="EFEFEF"/>
                    </a:solidFill>
                  </a:tcPr>
                </a:tc>
                <a:extLst>
                  <a:ext uri="{0D108BD9-81ED-4DB2-BD59-A6C34878D82A}">
                    <a16:rowId xmlns:a16="http://schemas.microsoft.com/office/drawing/2014/main" val="10007"/>
                  </a:ext>
                </a:extLst>
              </a:tr>
            </a:tbl>
          </a:graphicData>
        </a:graphic>
      </p:graphicFrame>
      <p:sp>
        <p:nvSpPr>
          <p:cNvPr id="107" name="Google Shape;107;p17"/>
          <p:cNvSpPr/>
          <p:nvPr/>
        </p:nvSpPr>
        <p:spPr>
          <a:xfrm>
            <a:off x="425750" y="4079975"/>
            <a:ext cx="8407800" cy="445800"/>
          </a:xfrm>
          <a:prstGeom prst="roundRect">
            <a:avLst>
              <a:gd name="adj" fmla="val 16667"/>
            </a:avLst>
          </a:prstGeom>
          <a:solidFill>
            <a:srgbClr val="FCE5C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Diagnostic de CAG si score ≥ 10</a:t>
            </a:r>
            <a:endParaRPr sz="1800">
              <a:solidFill>
                <a:schemeClr val="dk1"/>
              </a:solidFill>
              <a:latin typeface="Calibri"/>
              <a:ea typeface="Calibri"/>
              <a:cs typeface="Calibri"/>
              <a:sym typeface="Calibri"/>
            </a:endParaRPr>
          </a:p>
        </p:txBody>
      </p:sp>
      <p:sp>
        <p:nvSpPr>
          <p:cNvPr id="108" name="Google Shape;108;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4</a:t>
            </a:fld>
            <a:endParaRPr/>
          </a:p>
        </p:txBody>
      </p:sp>
      <p:graphicFrame>
        <p:nvGraphicFramePr>
          <p:cNvPr id="109" name="Google Shape;109;p17"/>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Définition</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médicale</a:t>
                      </a:r>
                      <a:endParaRPr sz="1700">
                        <a:solidFill>
                          <a:srgbClr val="999999"/>
                        </a:solidFill>
                        <a:latin typeface="Calibri"/>
                        <a:ea typeface="Calibri"/>
                        <a:cs typeface="Calibri"/>
                        <a:sym typeface="Calibri"/>
                      </a:endParaRPr>
                    </a:p>
                  </a:txBody>
                  <a:tcPr marL="91425" marR="91425" marT="91425" marB="91425" anchor="ctr">
                    <a:lnR w="9525" cap="flat" cmpd="sng">
                      <a:solidFill>
                        <a:srgbClr val="9E9E9E"/>
                      </a:solidFill>
                      <a:prstDash val="solid"/>
                      <a:round/>
                      <a:headEnd type="none" w="sm" len="sm"/>
                      <a:tailEnd type="none" w="sm" len="sm"/>
                    </a:lnR>
                    <a:solidFill>
                      <a:srgbClr val="C9DAF8"/>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lnL w="9525" cap="flat" cmpd="sng">
                      <a:solidFill>
                        <a:srgbClr val="9E9E9E"/>
                      </a:solidFill>
                      <a:prstDash val="solid"/>
                      <a:round/>
                      <a:headEnd type="none" w="sm" len="sm"/>
                      <a:tailEnd type="none" w="sm" len="sm"/>
                    </a:lnL>
                    <a:solidFill>
                      <a:schemeClr val="lt1"/>
                    </a:solidFill>
                  </a:tcPr>
                </a:tc>
                <a:extLst>
                  <a:ext uri="{0D108BD9-81ED-4DB2-BD59-A6C34878D82A}">
                    <a16:rowId xmlns:a16="http://schemas.microsoft.com/office/drawing/2014/main" val="10000"/>
                  </a:ext>
                </a:extLst>
              </a:tr>
            </a:tbl>
          </a:graphicData>
        </a:graphic>
      </p:graphicFrame>
      <p:pic>
        <p:nvPicPr>
          <p:cNvPr id="110" name="Google Shape;110;p17"/>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Google Shape;70;p15">
            <a:extLst>
              <a:ext uri="{FF2B5EF4-FFF2-40B4-BE49-F238E27FC236}">
                <a16:creationId xmlns:a16="http://schemas.microsoft.com/office/drawing/2014/main" id="{2D7D663A-0413-B265-C37E-6C4D091632C9}"/>
              </a:ext>
            </a:extLst>
          </p:cNvPr>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Définition de la colite aiguë grave (CAG)</a:t>
            </a:r>
            <a:endParaRPr sz="1800" b="1" dirty="0">
              <a:solidFill>
                <a:srgbClr val="000000"/>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52"/>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729" name="Google Shape;729;p52"/>
          <p:cNvSpPr txBox="1"/>
          <p:nvPr/>
        </p:nvSpPr>
        <p:spPr>
          <a:xfrm>
            <a:off x="158750" y="680875"/>
            <a:ext cx="8941800" cy="306300"/>
          </a:xfrm>
          <a:prstGeom prst="rect">
            <a:avLst/>
          </a:prstGeom>
          <a:solidFill>
            <a:srgbClr val="D9EAD3"/>
          </a:solidFill>
          <a:ln w="9525" cap="flat" cmpd="sng">
            <a:solidFill>
              <a:srgbClr val="6AA84F"/>
            </a:solidFill>
            <a:prstDash val="solid"/>
            <a:round/>
            <a:headEnd type="none" w="sm" len="sm"/>
            <a:tailEnd type="none" w="sm" len="sm"/>
          </a:ln>
        </p:spPr>
        <p:txBody>
          <a:bodyPr spcFirstLastPara="1" wrap="square" lIns="91425" tIns="0" rIns="91425" bIns="0" anchor="ctr" anchorCtr="0">
            <a:noAutofit/>
          </a:bodyPr>
          <a:lstStyle/>
          <a:p>
            <a:pPr marL="0" lvl="0" indent="0" algn="l" rtl="0">
              <a:lnSpc>
                <a:spcPct val="115000"/>
              </a:lnSpc>
              <a:spcBef>
                <a:spcPts val="0"/>
              </a:spcBef>
              <a:buNone/>
            </a:pPr>
            <a:r>
              <a:rPr lang="fr" sz="1800" b="1" dirty="0">
                <a:latin typeface="Calibri"/>
                <a:ea typeface="Calibri"/>
                <a:cs typeface="Calibri"/>
                <a:sym typeface="Calibri"/>
              </a:rPr>
              <a:t>Facteurs prédictifs de colectomie </a:t>
            </a:r>
            <a:r>
              <a:rPr lang="fr" sz="1800" b="1" u="sng" dirty="0">
                <a:latin typeface="Calibri"/>
                <a:ea typeface="Calibri"/>
                <a:cs typeface="Calibri"/>
                <a:sym typeface="Calibri"/>
              </a:rPr>
              <a:t>si 3 lignes de traitement</a:t>
            </a:r>
            <a:endParaRPr sz="1800" b="1" u="sng" dirty="0">
              <a:solidFill>
                <a:srgbClr val="000000"/>
              </a:solidFill>
              <a:latin typeface="Calibri"/>
              <a:ea typeface="Calibri"/>
              <a:cs typeface="Calibri"/>
              <a:sym typeface="Calibri"/>
            </a:endParaRPr>
          </a:p>
        </p:txBody>
      </p:sp>
      <p:sp>
        <p:nvSpPr>
          <p:cNvPr id="730" name="Google Shape;730;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40</a:t>
            </a:fld>
            <a:endParaRPr/>
          </a:p>
        </p:txBody>
      </p:sp>
      <p:graphicFrame>
        <p:nvGraphicFramePr>
          <p:cNvPr id="731" name="Google Shape;731;p52"/>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Définition</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médicale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PEC chirurgicale</a:t>
                      </a:r>
                      <a:endParaRPr sz="1700">
                        <a:solidFill>
                          <a:srgbClr val="B7B7B7"/>
                        </a:solidFill>
                        <a:latin typeface="Calibri"/>
                        <a:ea typeface="Calibri"/>
                        <a:cs typeface="Calibri"/>
                        <a:sym typeface="Calibri"/>
                      </a:endParaRPr>
                    </a:p>
                  </a:txBody>
                  <a:tcPr marL="91425" marR="91425" marT="91425" marB="91425" anchor="ctr">
                    <a:lnL w="9525" cap="flat" cmpd="sng">
                      <a:solidFill>
                        <a:srgbClr val="9E9E9E"/>
                      </a:solidFill>
                      <a:prstDash val="solid"/>
                      <a:round/>
                      <a:headEnd type="none" w="sm" len="sm"/>
                      <a:tailEnd type="none" w="sm" len="sm"/>
                    </a:lnL>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Cohorte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732" name="Google Shape;732;p52"/>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734" name="Google Shape;734;p52"/>
          <p:cNvSpPr txBox="1"/>
          <p:nvPr/>
        </p:nvSpPr>
        <p:spPr>
          <a:xfrm>
            <a:off x="347375" y="2711825"/>
            <a:ext cx="6110100" cy="4617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endParaRPr sz="1800" b="1">
              <a:solidFill>
                <a:schemeClr val="dk2"/>
              </a:solidFill>
            </a:endParaRPr>
          </a:p>
        </p:txBody>
      </p:sp>
      <p:sp>
        <p:nvSpPr>
          <p:cNvPr id="735" name="Google Shape;735;p52"/>
          <p:cNvSpPr txBox="1"/>
          <p:nvPr/>
        </p:nvSpPr>
        <p:spPr>
          <a:xfrm>
            <a:off x="1047265" y="2686165"/>
            <a:ext cx="61101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500" i="1" dirty="0">
                <a:solidFill>
                  <a:schemeClr val="dk1"/>
                </a:solidFill>
                <a:latin typeface="Calibri"/>
                <a:ea typeface="Calibri"/>
                <a:cs typeface="Calibri"/>
                <a:sym typeface="Calibri"/>
              </a:rPr>
              <a:t>78 patients ayant eu une 3e ligne </a:t>
            </a:r>
            <a:endParaRPr sz="1500" i="1" dirty="0">
              <a:solidFill>
                <a:schemeClr val="dk1"/>
              </a:solidFill>
              <a:latin typeface="Calibri"/>
              <a:ea typeface="Calibri"/>
              <a:cs typeface="Calibri"/>
              <a:sym typeface="Calibri"/>
            </a:endParaRPr>
          </a:p>
        </p:txBody>
      </p:sp>
      <p:sp>
        <p:nvSpPr>
          <p:cNvPr id="736" name="Google Shape;736;p52"/>
          <p:cNvSpPr txBox="1"/>
          <p:nvPr/>
        </p:nvSpPr>
        <p:spPr>
          <a:xfrm>
            <a:off x="4102315" y="1086225"/>
            <a:ext cx="6110100" cy="201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700" u="sng" dirty="0">
                <a:solidFill>
                  <a:schemeClr val="dk1"/>
                </a:solidFill>
                <a:latin typeface="Calibri"/>
                <a:ea typeface="Calibri"/>
                <a:cs typeface="Calibri"/>
                <a:sym typeface="Calibri"/>
              </a:rPr>
              <a:t>Facteurs associé à la colectomie après 3e ligne</a:t>
            </a:r>
            <a:endParaRPr sz="1700" dirty="0">
              <a:solidFill>
                <a:schemeClr val="dk1"/>
              </a:solidFill>
              <a:latin typeface="Calibri"/>
              <a:ea typeface="Calibri"/>
              <a:cs typeface="Calibri"/>
              <a:sym typeface="Calibri"/>
            </a:endParaRPr>
          </a:p>
          <a:p>
            <a:pPr marL="457200" lvl="0" indent="-336550" algn="l" rtl="0">
              <a:spcBef>
                <a:spcPts val="0"/>
              </a:spcBef>
              <a:spcAft>
                <a:spcPts val="0"/>
              </a:spcAft>
              <a:buClr>
                <a:schemeClr val="dk1"/>
              </a:buClr>
              <a:buSzPts val="1700"/>
              <a:buFont typeface="Calibri"/>
              <a:buChar char="-"/>
            </a:pPr>
            <a:r>
              <a:rPr lang="fr" sz="1700" dirty="0">
                <a:solidFill>
                  <a:schemeClr val="dk1"/>
                </a:solidFill>
                <a:latin typeface="Calibri"/>
                <a:ea typeface="Calibri"/>
                <a:cs typeface="Calibri"/>
                <a:sym typeface="Calibri"/>
              </a:rPr>
              <a:t>Maladie sévère en endoscopie après la 2e ligne</a:t>
            </a:r>
            <a:endParaRPr sz="1700" dirty="0">
              <a:solidFill>
                <a:schemeClr val="dk1"/>
              </a:solidFill>
              <a:latin typeface="Calibri"/>
              <a:ea typeface="Calibri"/>
              <a:cs typeface="Calibri"/>
              <a:sym typeface="Calibri"/>
            </a:endParaRPr>
          </a:p>
          <a:p>
            <a:pPr marL="457200" lvl="0" indent="-336550" algn="l" rtl="0">
              <a:spcBef>
                <a:spcPts val="0"/>
              </a:spcBef>
              <a:spcAft>
                <a:spcPts val="0"/>
              </a:spcAft>
              <a:buClr>
                <a:schemeClr val="dk1"/>
              </a:buClr>
              <a:buSzPts val="1700"/>
              <a:buFont typeface="Calibri"/>
              <a:buChar char="-"/>
            </a:pPr>
            <a:r>
              <a:rPr lang="fr" sz="1700" dirty="0">
                <a:solidFill>
                  <a:schemeClr val="dk1"/>
                </a:solidFill>
                <a:latin typeface="Calibri"/>
                <a:ea typeface="Calibri"/>
                <a:cs typeface="Calibri"/>
                <a:sym typeface="Calibri"/>
              </a:rPr>
              <a:t>Âge avancé </a:t>
            </a:r>
            <a:endParaRPr sz="1700" dirty="0">
              <a:solidFill>
                <a:schemeClr val="dk1"/>
              </a:solidFill>
              <a:latin typeface="Calibri"/>
              <a:ea typeface="Calibri"/>
              <a:cs typeface="Calibri"/>
              <a:sym typeface="Calibri"/>
            </a:endParaRPr>
          </a:p>
          <a:p>
            <a:pPr marL="457200" lvl="0" indent="-336550" algn="l" rtl="0">
              <a:spcBef>
                <a:spcPts val="0"/>
              </a:spcBef>
              <a:spcAft>
                <a:spcPts val="0"/>
              </a:spcAft>
              <a:buClr>
                <a:schemeClr val="dk1"/>
              </a:buClr>
              <a:buSzPts val="1700"/>
              <a:buFont typeface="Calibri"/>
              <a:buChar char="-"/>
            </a:pPr>
            <a:r>
              <a:rPr lang="fr" sz="1700" dirty="0">
                <a:solidFill>
                  <a:schemeClr val="dk1"/>
                </a:solidFill>
                <a:latin typeface="Calibri"/>
                <a:ea typeface="Calibri"/>
                <a:cs typeface="Calibri"/>
                <a:sym typeface="Calibri"/>
              </a:rPr>
              <a:t>Échec précoce </a:t>
            </a:r>
            <a:endParaRPr sz="1700" dirty="0">
              <a:solidFill>
                <a:schemeClr val="dk1"/>
              </a:solidFill>
              <a:latin typeface="Calibri"/>
              <a:ea typeface="Calibri"/>
              <a:cs typeface="Calibri"/>
              <a:sym typeface="Calibri"/>
            </a:endParaRPr>
          </a:p>
          <a:p>
            <a:pPr marL="457200" lvl="0" indent="-336550" algn="l" rtl="0">
              <a:spcBef>
                <a:spcPts val="0"/>
              </a:spcBef>
              <a:spcAft>
                <a:spcPts val="0"/>
              </a:spcAft>
              <a:buClr>
                <a:schemeClr val="dk1"/>
              </a:buClr>
              <a:buSzPts val="1700"/>
              <a:buFont typeface="Calibri"/>
              <a:buChar char="-"/>
            </a:pPr>
            <a:r>
              <a:rPr lang="fr" sz="1700" dirty="0">
                <a:solidFill>
                  <a:schemeClr val="dk1"/>
                </a:solidFill>
                <a:latin typeface="Calibri"/>
                <a:ea typeface="Calibri"/>
                <a:cs typeface="Calibri"/>
                <a:sym typeface="Calibri"/>
              </a:rPr>
              <a:t>Ciclosporine en 3e ligne</a:t>
            </a:r>
            <a:endParaRPr sz="1700" dirty="0">
              <a:solidFill>
                <a:schemeClr val="dk1"/>
              </a:solidFill>
              <a:latin typeface="Calibri"/>
              <a:ea typeface="Calibri"/>
              <a:cs typeface="Calibri"/>
              <a:sym typeface="Calibri"/>
            </a:endParaRPr>
          </a:p>
          <a:p>
            <a:pPr marL="0" lvl="0" indent="0" algn="l" rtl="0">
              <a:spcBef>
                <a:spcPts val="0"/>
              </a:spcBef>
              <a:spcAft>
                <a:spcPts val="0"/>
              </a:spcAft>
              <a:buNone/>
            </a:pPr>
            <a:endParaRPr sz="1700" dirty="0">
              <a:solidFill>
                <a:schemeClr val="dk1"/>
              </a:solidFill>
              <a:latin typeface="Calibri"/>
              <a:ea typeface="Calibri"/>
              <a:cs typeface="Calibri"/>
              <a:sym typeface="Calibri"/>
            </a:endParaRPr>
          </a:p>
          <a:p>
            <a:pPr marL="0" lvl="0" indent="0" algn="l" rtl="0">
              <a:spcBef>
                <a:spcPts val="0"/>
              </a:spcBef>
              <a:spcAft>
                <a:spcPts val="0"/>
              </a:spcAft>
              <a:buNone/>
            </a:pPr>
            <a:r>
              <a:rPr lang="fr" sz="1700" dirty="0">
                <a:solidFill>
                  <a:schemeClr val="dk1"/>
                </a:solidFill>
                <a:latin typeface="Calibri"/>
                <a:ea typeface="Calibri"/>
                <a:cs typeface="Calibri"/>
                <a:sym typeface="Calibri"/>
              </a:rPr>
              <a:t>Peu d'impact du type de la 2e ligne !!</a:t>
            </a:r>
            <a:endParaRPr sz="1700" dirty="0">
              <a:solidFill>
                <a:schemeClr val="dk1"/>
              </a:solidFill>
              <a:latin typeface="Calibri"/>
              <a:ea typeface="Calibri"/>
              <a:cs typeface="Calibri"/>
              <a:sym typeface="Calibri"/>
            </a:endParaRPr>
          </a:p>
        </p:txBody>
      </p:sp>
      <p:pic>
        <p:nvPicPr>
          <p:cNvPr id="2" name="Picture 1">
            <a:extLst>
              <a:ext uri="{FF2B5EF4-FFF2-40B4-BE49-F238E27FC236}">
                <a16:creationId xmlns:a16="http://schemas.microsoft.com/office/drawing/2014/main" id="{2F9FDA61-6F2F-716F-196A-AB42C37C3673}"/>
              </a:ext>
            </a:extLst>
          </p:cNvPr>
          <p:cNvPicPr>
            <a:picLocks noChangeAspect="1"/>
          </p:cNvPicPr>
          <p:nvPr/>
        </p:nvPicPr>
        <p:blipFill>
          <a:blip r:embed="rId4"/>
          <a:stretch>
            <a:fillRect/>
          </a:stretch>
        </p:blipFill>
        <p:spPr>
          <a:xfrm>
            <a:off x="158750" y="1086225"/>
            <a:ext cx="3758250" cy="1673521"/>
          </a:xfrm>
          <a:prstGeom prst="rect">
            <a:avLst/>
          </a:prstGeom>
        </p:spPr>
      </p:pic>
      <p:pic>
        <p:nvPicPr>
          <p:cNvPr id="1026" name="Picture 2">
            <a:extLst>
              <a:ext uri="{FF2B5EF4-FFF2-40B4-BE49-F238E27FC236}">
                <a16:creationId xmlns:a16="http://schemas.microsoft.com/office/drawing/2014/main" id="{DF95DAF7-79D3-7475-D760-2A780A27A9B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28800" y="1426745"/>
            <a:ext cx="952125" cy="306300"/>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35;p52">
            <a:extLst>
              <a:ext uri="{FF2B5EF4-FFF2-40B4-BE49-F238E27FC236}">
                <a16:creationId xmlns:a16="http://schemas.microsoft.com/office/drawing/2014/main" id="{770477F1-4A74-E1FF-BA80-CCA064EB085E}"/>
              </a:ext>
            </a:extLst>
          </p:cNvPr>
          <p:cNvSpPr txBox="1"/>
          <p:nvPr/>
        </p:nvSpPr>
        <p:spPr>
          <a:xfrm>
            <a:off x="2726649" y="1282702"/>
            <a:ext cx="61101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dirty="0">
                <a:solidFill>
                  <a:srgbClr val="005F9F"/>
                </a:solidFill>
                <a:latin typeface="Times New Roman" panose="02020603050405020304" pitchFamily="18" charset="0"/>
                <a:ea typeface="Calibri"/>
                <a:cs typeface="Times New Roman" panose="02020603050405020304" pitchFamily="18" charset="0"/>
                <a:sym typeface="Calibri"/>
              </a:rPr>
              <a:t>2024</a:t>
            </a:r>
            <a:endParaRPr sz="2400" dirty="0">
              <a:solidFill>
                <a:srgbClr val="005F9F"/>
              </a:solidFill>
              <a:latin typeface="Times New Roman" panose="02020603050405020304" pitchFamily="18" charset="0"/>
              <a:ea typeface="Calibri"/>
              <a:cs typeface="Times New Roman" panose="02020603050405020304" pitchFamily="18" charset="0"/>
              <a:sym typeface="Calibri"/>
            </a:endParaRPr>
          </a:p>
        </p:txBody>
      </p:sp>
      <p:sp>
        <p:nvSpPr>
          <p:cNvPr id="4" name="Google Shape;750;p53">
            <a:extLst>
              <a:ext uri="{FF2B5EF4-FFF2-40B4-BE49-F238E27FC236}">
                <a16:creationId xmlns:a16="http://schemas.microsoft.com/office/drawing/2014/main" id="{D7740744-CF91-6FEA-DA11-46DB66FAA5EC}"/>
              </a:ext>
            </a:extLst>
          </p:cNvPr>
          <p:cNvSpPr/>
          <p:nvPr/>
        </p:nvSpPr>
        <p:spPr>
          <a:xfrm>
            <a:off x="742250" y="3293737"/>
            <a:ext cx="7774800" cy="638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700" b="1" dirty="0">
                <a:solidFill>
                  <a:schemeClr val="dk1"/>
                </a:solidFill>
                <a:latin typeface="Calibri"/>
                <a:ea typeface="Calibri"/>
                <a:cs typeface="Calibri"/>
                <a:sym typeface="Calibri"/>
              </a:rPr>
              <a:t>Pas de score prédictif de réponse à la 3e ligne !</a:t>
            </a:r>
            <a:endParaRPr sz="1700" b="1" dirty="0">
              <a:solidFill>
                <a:schemeClr val="dk1"/>
              </a:solidFill>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7">
          <a:extLst>
            <a:ext uri="{FF2B5EF4-FFF2-40B4-BE49-F238E27FC236}">
              <a16:creationId xmlns:a16="http://schemas.microsoft.com/office/drawing/2014/main" id="{24190AEB-5A20-77BA-EE8B-09E36B87C0F4}"/>
            </a:ext>
          </a:extLst>
        </p:cNvPr>
        <p:cNvGrpSpPr/>
        <p:nvPr/>
      </p:nvGrpSpPr>
      <p:grpSpPr>
        <a:xfrm>
          <a:off x="0" y="0"/>
          <a:ext cx="0" cy="0"/>
          <a:chOff x="0" y="0"/>
          <a:chExt cx="0" cy="0"/>
        </a:xfrm>
      </p:grpSpPr>
      <p:sp>
        <p:nvSpPr>
          <p:cNvPr id="180" name="Google Shape;180;p21">
            <a:extLst>
              <a:ext uri="{FF2B5EF4-FFF2-40B4-BE49-F238E27FC236}">
                <a16:creationId xmlns:a16="http://schemas.microsoft.com/office/drawing/2014/main" id="{7DF0CB28-FBF1-4A47-9023-B8133E189936}"/>
              </a:ext>
            </a:extLst>
          </p:cNvPr>
          <p:cNvSpPr/>
          <p:nvPr/>
        </p:nvSpPr>
        <p:spPr>
          <a:xfrm>
            <a:off x="87950" y="125961"/>
            <a:ext cx="7390879"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dirty="0">
                <a:solidFill>
                  <a:schemeClr val="dk1"/>
                </a:solidFill>
                <a:latin typeface="Calibri"/>
                <a:ea typeface="Calibri"/>
                <a:cs typeface="Calibri"/>
                <a:sym typeface="Calibri"/>
              </a:rPr>
              <a:t>Colite aiguë grave (</a:t>
            </a:r>
            <a:r>
              <a:rPr lang="fr" sz="1800" b="1" dirty="0" err="1">
                <a:solidFill>
                  <a:schemeClr val="dk1"/>
                </a:solidFill>
                <a:latin typeface="Calibri"/>
                <a:ea typeface="Calibri"/>
                <a:cs typeface="Calibri"/>
                <a:sym typeface="Calibri"/>
              </a:rPr>
              <a:t>Truelove</a:t>
            </a:r>
            <a:r>
              <a:rPr lang="fr" sz="1800" b="1" dirty="0">
                <a:solidFill>
                  <a:schemeClr val="dk1"/>
                </a:solidFill>
                <a:latin typeface="Calibri"/>
                <a:ea typeface="Calibri"/>
                <a:cs typeface="Calibri"/>
                <a:sym typeface="Calibri"/>
              </a:rPr>
              <a:t> Witts ou </a:t>
            </a:r>
            <a:r>
              <a:rPr lang="fr" sz="1800" b="1" dirty="0" err="1">
                <a:solidFill>
                  <a:schemeClr val="dk1"/>
                </a:solidFill>
                <a:latin typeface="Calibri"/>
                <a:ea typeface="Calibri"/>
                <a:cs typeface="Calibri"/>
                <a:sym typeface="Calibri"/>
              </a:rPr>
              <a:t>Lichtiger</a:t>
            </a:r>
            <a:r>
              <a:rPr lang="fr" sz="1800" b="1" dirty="0">
                <a:solidFill>
                  <a:schemeClr val="dk1"/>
                </a:solidFill>
                <a:latin typeface="Calibri"/>
                <a:ea typeface="Calibri"/>
                <a:cs typeface="Calibri"/>
                <a:sym typeface="Calibri"/>
              </a:rPr>
              <a:t> ≥ 10)</a:t>
            </a:r>
            <a:endParaRPr sz="1800" dirty="0">
              <a:solidFill>
                <a:schemeClr val="dk1"/>
              </a:solidFill>
              <a:latin typeface="Calibri"/>
              <a:ea typeface="Calibri"/>
              <a:cs typeface="Calibri"/>
              <a:sym typeface="Calibri"/>
            </a:endParaRPr>
          </a:p>
        </p:txBody>
      </p:sp>
      <p:sp>
        <p:nvSpPr>
          <p:cNvPr id="181" name="Google Shape;181;p21">
            <a:extLst>
              <a:ext uri="{FF2B5EF4-FFF2-40B4-BE49-F238E27FC236}">
                <a16:creationId xmlns:a16="http://schemas.microsoft.com/office/drawing/2014/main" id="{35BC31BE-2596-42F5-752F-EC41986B4F88}"/>
              </a:ext>
            </a:extLst>
          </p:cNvPr>
          <p:cNvSpPr/>
          <p:nvPr/>
        </p:nvSpPr>
        <p:spPr>
          <a:xfrm>
            <a:off x="3027299" y="1265127"/>
            <a:ext cx="23472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dirty="0">
                <a:solidFill>
                  <a:schemeClr val="dk1"/>
                </a:solidFill>
                <a:latin typeface="Calibri"/>
                <a:ea typeface="Calibri"/>
                <a:cs typeface="Calibri"/>
                <a:sym typeface="Calibri"/>
              </a:rPr>
              <a:t>Complication : 20%</a:t>
            </a:r>
            <a:endParaRPr sz="1600" dirty="0">
              <a:solidFill>
                <a:schemeClr val="dk1"/>
              </a:solidFill>
              <a:latin typeface="Calibri"/>
              <a:ea typeface="Calibri"/>
              <a:cs typeface="Calibri"/>
              <a:sym typeface="Calibri"/>
            </a:endParaRPr>
          </a:p>
        </p:txBody>
      </p:sp>
      <p:sp>
        <p:nvSpPr>
          <p:cNvPr id="182" name="Google Shape;182;p21">
            <a:extLst>
              <a:ext uri="{FF2B5EF4-FFF2-40B4-BE49-F238E27FC236}">
                <a16:creationId xmlns:a16="http://schemas.microsoft.com/office/drawing/2014/main" id="{78CCDCA0-0C8C-EED4-3846-2452AD02E3A5}"/>
              </a:ext>
            </a:extLst>
          </p:cNvPr>
          <p:cNvSpPr/>
          <p:nvPr/>
        </p:nvSpPr>
        <p:spPr>
          <a:xfrm>
            <a:off x="6407999" y="1263525"/>
            <a:ext cx="2627400" cy="2942879"/>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0" tIns="0" rIns="0" bIns="0" anchor="t" anchorCtr="0">
            <a:noAutofit/>
          </a:bodyPr>
          <a:lstStyle/>
          <a:p>
            <a:pPr marL="0" lvl="0" indent="0" algn="ctr" rtl="0">
              <a:spcBef>
                <a:spcPts val="0"/>
              </a:spcBef>
              <a:spcAft>
                <a:spcPts val="0"/>
              </a:spcAft>
              <a:buNone/>
            </a:pPr>
            <a:r>
              <a:rPr lang="fr" sz="1600" b="1" dirty="0">
                <a:solidFill>
                  <a:schemeClr val="dk1"/>
                </a:solidFill>
                <a:latin typeface="Calibri"/>
                <a:ea typeface="Calibri"/>
                <a:cs typeface="Calibri"/>
                <a:sym typeface="Calibri"/>
              </a:rPr>
              <a:t>CHIRURGIE : CST</a:t>
            </a:r>
            <a:br>
              <a:rPr lang="fr" sz="1600" b="1" dirty="0">
                <a:solidFill>
                  <a:schemeClr val="dk1"/>
                </a:solidFill>
                <a:latin typeface="Calibri"/>
                <a:ea typeface="Calibri"/>
                <a:cs typeface="Calibri"/>
                <a:sym typeface="Calibri"/>
              </a:rPr>
            </a:br>
            <a:endParaRPr lang="fr" sz="1600" b="1" dirty="0">
              <a:solidFill>
                <a:schemeClr val="dk1"/>
              </a:solidFill>
              <a:latin typeface="Calibri"/>
              <a:ea typeface="Calibri"/>
              <a:cs typeface="Calibri"/>
              <a:sym typeface="Calibri"/>
            </a:endParaRPr>
          </a:p>
          <a:p>
            <a:pPr marL="133350" lvl="0" indent="-133350" rtl="0">
              <a:spcBef>
                <a:spcPts val="0"/>
              </a:spcBef>
              <a:spcAft>
                <a:spcPts val="0"/>
              </a:spcAft>
              <a:buFontTx/>
              <a:buChar char="-"/>
            </a:pPr>
            <a:r>
              <a:rPr lang="fr" sz="1600" dirty="0">
                <a:solidFill>
                  <a:schemeClr val="dk1"/>
                </a:solidFill>
                <a:latin typeface="Calibri"/>
                <a:ea typeface="Calibri"/>
                <a:cs typeface="Calibri"/>
                <a:sym typeface="Calibri"/>
              </a:rPr>
              <a:t>Cœlioscopie</a:t>
            </a:r>
          </a:p>
          <a:p>
            <a:pPr marL="133350" lvl="0" indent="-133350" rtl="0">
              <a:spcBef>
                <a:spcPts val="0"/>
              </a:spcBef>
              <a:spcAft>
                <a:spcPts val="0"/>
              </a:spcAft>
              <a:buFontTx/>
              <a:buChar char="-"/>
            </a:pPr>
            <a:r>
              <a:rPr lang="fr" sz="1600" dirty="0">
                <a:solidFill>
                  <a:schemeClr val="dk1"/>
                </a:solidFill>
                <a:latin typeface="Calibri"/>
                <a:ea typeface="Calibri"/>
                <a:cs typeface="Calibri"/>
                <a:sym typeface="Calibri"/>
              </a:rPr>
              <a:t>Colectomie subtotale</a:t>
            </a:r>
          </a:p>
          <a:p>
            <a:pPr marL="133350" lvl="0" indent="-133350" rtl="0">
              <a:spcBef>
                <a:spcPts val="0"/>
              </a:spcBef>
              <a:spcAft>
                <a:spcPts val="0"/>
              </a:spcAft>
              <a:buFontTx/>
              <a:buChar char="-"/>
            </a:pPr>
            <a:r>
              <a:rPr lang="fr" sz="1600" dirty="0">
                <a:solidFill>
                  <a:schemeClr val="dk1"/>
                </a:solidFill>
                <a:latin typeface="Calibri"/>
                <a:ea typeface="Calibri"/>
                <a:cs typeface="Calibri"/>
                <a:sym typeface="Calibri"/>
              </a:rPr>
              <a:t>Préservation rectum, iléocolique, AMI</a:t>
            </a:r>
          </a:p>
          <a:p>
            <a:pPr marL="133350" lvl="0" indent="-133350" rtl="0">
              <a:spcBef>
                <a:spcPts val="0"/>
              </a:spcBef>
              <a:spcAft>
                <a:spcPts val="0"/>
              </a:spcAft>
              <a:buFontTx/>
              <a:buChar char="-"/>
            </a:pPr>
            <a:r>
              <a:rPr lang="fr" sz="1600" dirty="0">
                <a:solidFill>
                  <a:schemeClr val="dk1"/>
                </a:solidFill>
                <a:latin typeface="Calibri"/>
                <a:ea typeface="Calibri"/>
                <a:cs typeface="Calibri"/>
                <a:sym typeface="Calibri"/>
              </a:rPr>
              <a:t>Pas d’</a:t>
            </a:r>
            <a:r>
              <a:rPr lang="fr" sz="1600" dirty="0" err="1">
                <a:solidFill>
                  <a:schemeClr val="dk1"/>
                </a:solidFill>
                <a:latin typeface="Calibri"/>
                <a:ea typeface="Calibri"/>
                <a:cs typeface="Calibri"/>
                <a:sym typeface="Calibri"/>
              </a:rPr>
              <a:t>omentectomie</a:t>
            </a:r>
            <a:endParaRPr lang="fr" sz="1600" dirty="0">
              <a:solidFill>
                <a:schemeClr val="dk1"/>
              </a:solidFill>
              <a:latin typeface="Calibri"/>
              <a:ea typeface="Calibri"/>
              <a:cs typeface="Calibri"/>
              <a:sym typeface="Calibri"/>
            </a:endParaRPr>
          </a:p>
          <a:p>
            <a:pPr marL="133350" lvl="0" indent="-133350" rtl="0">
              <a:spcBef>
                <a:spcPts val="0"/>
              </a:spcBef>
              <a:spcAft>
                <a:spcPts val="0"/>
              </a:spcAft>
              <a:buFontTx/>
              <a:buChar char="-"/>
            </a:pPr>
            <a:r>
              <a:rPr lang="fr" sz="1600" dirty="0" err="1">
                <a:solidFill>
                  <a:schemeClr val="dk1"/>
                </a:solidFill>
                <a:latin typeface="Calibri"/>
                <a:ea typeface="Calibri"/>
                <a:cs typeface="Calibri"/>
                <a:sym typeface="Calibri"/>
              </a:rPr>
              <a:t>Iléosigmoïdostomie</a:t>
            </a:r>
            <a:r>
              <a:rPr lang="fr" sz="1600" dirty="0">
                <a:solidFill>
                  <a:schemeClr val="dk1"/>
                </a:solidFill>
                <a:latin typeface="Calibri"/>
                <a:ea typeface="Calibri"/>
                <a:cs typeface="Calibri"/>
                <a:sym typeface="Calibri"/>
              </a:rPr>
              <a:t> FID</a:t>
            </a:r>
          </a:p>
          <a:p>
            <a:pPr marL="133350" lvl="0" indent="-133350" rtl="0">
              <a:spcBef>
                <a:spcPts val="0"/>
              </a:spcBef>
              <a:spcAft>
                <a:spcPts val="0"/>
              </a:spcAft>
              <a:buFontTx/>
              <a:buChar char="-"/>
            </a:pPr>
            <a:endParaRPr lang="fr" sz="1600" dirty="0">
              <a:solidFill>
                <a:schemeClr val="dk1"/>
              </a:solidFill>
              <a:latin typeface="Calibri"/>
              <a:ea typeface="Calibri"/>
              <a:cs typeface="Calibri"/>
              <a:sym typeface="Calibri"/>
            </a:endParaRPr>
          </a:p>
          <a:p>
            <a:pPr marL="133350" lvl="0" indent="-133350" rtl="0">
              <a:spcBef>
                <a:spcPts val="0"/>
              </a:spcBef>
              <a:spcAft>
                <a:spcPts val="0"/>
              </a:spcAft>
              <a:buFontTx/>
              <a:buChar char="-"/>
            </a:pPr>
            <a:r>
              <a:rPr lang="fr" sz="1600" b="1" dirty="0">
                <a:solidFill>
                  <a:schemeClr val="dk1"/>
                </a:solidFill>
                <a:latin typeface="Calibri"/>
                <a:ea typeface="Calibri"/>
                <a:cs typeface="Calibri"/>
                <a:sym typeface="Calibri"/>
              </a:rPr>
              <a:t>Rétablissement</a:t>
            </a:r>
            <a:r>
              <a:rPr lang="fr" sz="1600" dirty="0">
                <a:solidFill>
                  <a:schemeClr val="dk1"/>
                </a:solidFill>
                <a:latin typeface="Calibri"/>
                <a:ea typeface="Calibri"/>
                <a:cs typeface="Calibri"/>
                <a:sym typeface="Calibri"/>
              </a:rPr>
              <a:t> : 3 temps (AIA protégée)</a:t>
            </a:r>
          </a:p>
          <a:p>
            <a:pPr lvl="0" rtl="0">
              <a:spcBef>
                <a:spcPts val="0"/>
              </a:spcBef>
              <a:spcAft>
                <a:spcPts val="0"/>
              </a:spcAft>
            </a:pPr>
            <a:endParaRPr lang="fr" sz="1600" dirty="0">
              <a:solidFill>
                <a:schemeClr val="dk1"/>
              </a:solidFill>
              <a:latin typeface="Calibri"/>
              <a:ea typeface="Calibri"/>
              <a:cs typeface="Calibri"/>
              <a:sym typeface="Calibri"/>
            </a:endParaRPr>
          </a:p>
          <a:p>
            <a:pPr marL="133350" lvl="0" indent="-133350" rtl="0">
              <a:spcBef>
                <a:spcPts val="0"/>
              </a:spcBef>
              <a:spcAft>
                <a:spcPts val="0"/>
              </a:spcAft>
              <a:buFontTx/>
              <a:buChar char="-"/>
            </a:pPr>
            <a:endParaRPr lang="fr" sz="1600" dirty="0">
              <a:solidFill>
                <a:schemeClr val="dk1"/>
              </a:solidFill>
              <a:latin typeface="Calibri"/>
              <a:ea typeface="Calibri"/>
              <a:cs typeface="Calibri"/>
              <a:sym typeface="Calibri"/>
            </a:endParaRPr>
          </a:p>
          <a:p>
            <a:pPr marL="133350" lvl="0" indent="-133350" rtl="0">
              <a:spcBef>
                <a:spcPts val="0"/>
              </a:spcBef>
              <a:spcAft>
                <a:spcPts val="0"/>
              </a:spcAft>
              <a:buFontTx/>
              <a:buChar char="-"/>
            </a:pPr>
            <a:endParaRPr lang="fr" sz="1600" b="1" dirty="0">
              <a:solidFill>
                <a:schemeClr val="dk1"/>
              </a:solidFill>
              <a:latin typeface="Calibri"/>
              <a:ea typeface="Calibri"/>
              <a:cs typeface="Calibri"/>
              <a:sym typeface="Calibri"/>
            </a:endParaRPr>
          </a:p>
        </p:txBody>
      </p:sp>
      <p:cxnSp>
        <p:nvCxnSpPr>
          <p:cNvPr id="183" name="Google Shape;183;p21">
            <a:extLst>
              <a:ext uri="{FF2B5EF4-FFF2-40B4-BE49-F238E27FC236}">
                <a16:creationId xmlns:a16="http://schemas.microsoft.com/office/drawing/2014/main" id="{8F5964AE-3717-A23B-A575-225DD8C7B788}"/>
              </a:ext>
            </a:extLst>
          </p:cNvPr>
          <p:cNvCxnSpPr>
            <a:cxnSpLocks/>
            <a:stCxn id="181" idx="3"/>
          </p:cNvCxnSpPr>
          <p:nvPr/>
        </p:nvCxnSpPr>
        <p:spPr>
          <a:xfrm>
            <a:off x="5374499" y="1418277"/>
            <a:ext cx="1167900" cy="0"/>
          </a:xfrm>
          <a:prstGeom prst="straightConnector1">
            <a:avLst/>
          </a:prstGeom>
          <a:noFill/>
          <a:ln w="9525" cap="flat" cmpd="sng">
            <a:solidFill>
              <a:schemeClr val="dk2"/>
            </a:solidFill>
            <a:prstDash val="solid"/>
            <a:round/>
            <a:headEnd type="none" w="med" len="med"/>
            <a:tailEnd type="triangle" w="med" len="med"/>
          </a:ln>
        </p:spPr>
      </p:cxnSp>
      <p:sp>
        <p:nvSpPr>
          <p:cNvPr id="184" name="Google Shape;184;p21">
            <a:extLst>
              <a:ext uri="{FF2B5EF4-FFF2-40B4-BE49-F238E27FC236}">
                <a16:creationId xmlns:a16="http://schemas.microsoft.com/office/drawing/2014/main" id="{8F2421A9-94A6-19CB-E2B0-78AA13FC7AE5}"/>
              </a:ext>
            </a:extLst>
          </p:cNvPr>
          <p:cNvSpPr/>
          <p:nvPr/>
        </p:nvSpPr>
        <p:spPr>
          <a:xfrm>
            <a:off x="929699" y="1657434"/>
            <a:ext cx="210326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500" b="1" dirty="0">
                <a:solidFill>
                  <a:schemeClr val="dk1"/>
                </a:solidFill>
                <a:latin typeface="Calibri"/>
                <a:ea typeface="Calibri"/>
                <a:cs typeface="Calibri"/>
                <a:sym typeface="Calibri"/>
              </a:rPr>
              <a:t>Corticothérapie IV</a:t>
            </a:r>
            <a:endParaRPr sz="1500" b="1" dirty="0">
              <a:solidFill>
                <a:schemeClr val="dk1"/>
              </a:solidFill>
              <a:latin typeface="Calibri"/>
              <a:ea typeface="Calibri"/>
              <a:cs typeface="Calibri"/>
              <a:sym typeface="Calibri"/>
            </a:endParaRPr>
          </a:p>
        </p:txBody>
      </p:sp>
      <p:sp>
        <p:nvSpPr>
          <p:cNvPr id="185" name="Google Shape;185;p21">
            <a:extLst>
              <a:ext uri="{FF2B5EF4-FFF2-40B4-BE49-F238E27FC236}">
                <a16:creationId xmlns:a16="http://schemas.microsoft.com/office/drawing/2014/main" id="{E007ADDA-47A0-9229-EDB8-915AA406486E}"/>
              </a:ext>
            </a:extLst>
          </p:cNvPr>
          <p:cNvSpPr txBox="1"/>
          <p:nvPr/>
        </p:nvSpPr>
        <p:spPr>
          <a:xfrm>
            <a:off x="6824" y="1657434"/>
            <a:ext cx="9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i="1">
                <a:solidFill>
                  <a:schemeClr val="dk2"/>
                </a:solidFill>
                <a:latin typeface="Calibri"/>
                <a:ea typeface="Calibri"/>
                <a:cs typeface="Calibri"/>
                <a:sym typeface="Calibri"/>
              </a:rPr>
              <a:t>1ère ligne</a:t>
            </a:r>
            <a:endParaRPr b="1" i="1">
              <a:solidFill>
                <a:schemeClr val="dk2"/>
              </a:solidFill>
              <a:latin typeface="Calibri"/>
              <a:ea typeface="Calibri"/>
              <a:cs typeface="Calibri"/>
              <a:sym typeface="Calibri"/>
            </a:endParaRPr>
          </a:p>
        </p:txBody>
      </p:sp>
      <p:sp>
        <p:nvSpPr>
          <p:cNvPr id="186" name="Google Shape;186;p21">
            <a:extLst>
              <a:ext uri="{FF2B5EF4-FFF2-40B4-BE49-F238E27FC236}">
                <a16:creationId xmlns:a16="http://schemas.microsoft.com/office/drawing/2014/main" id="{3128A5D8-4496-202F-42B2-DA52DF4D67DD}"/>
              </a:ext>
            </a:extLst>
          </p:cNvPr>
          <p:cNvSpPr/>
          <p:nvPr/>
        </p:nvSpPr>
        <p:spPr>
          <a:xfrm>
            <a:off x="87950" y="4436884"/>
            <a:ext cx="8947449" cy="619933"/>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36000" tIns="36000" rIns="36000" bIns="36000" anchor="t" anchorCtr="0">
            <a:noAutofit/>
          </a:bodyPr>
          <a:lstStyle/>
          <a:p>
            <a:pPr marL="285750" marR="0" lvl="0" indent="-285750" rtl="0">
              <a:spcBef>
                <a:spcPts val="0"/>
              </a:spcBef>
              <a:spcAft>
                <a:spcPts val="0"/>
              </a:spcAft>
              <a:buFontTx/>
              <a:buChar char="-"/>
            </a:pPr>
            <a:r>
              <a:rPr lang="fr-FR" sz="1600" b="1" dirty="0">
                <a:solidFill>
                  <a:schemeClr val="dk1"/>
                </a:solidFill>
                <a:latin typeface="Calibri"/>
                <a:ea typeface="Calibri"/>
                <a:cs typeface="Calibri"/>
                <a:sym typeface="Calibri"/>
              </a:rPr>
              <a:t>Discussion multidisciplinaire à chaque ligne</a:t>
            </a:r>
          </a:p>
          <a:p>
            <a:pPr marL="285750" marR="0" lvl="0" indent="-285750" rtl="0">
              <a:spcBef>
                <a:spcPts val="0"/>
              </a:spcBef>
              <a:spcAft>
                <a:spcPts val="0"/>
              </a:spcAft>
              <a:buFontTx/>
              <a:buChar char="-"/>
            </a:pPr>
            <a:r>
              <a:rPr lang="fr-FR" sz="1600" dirty="0">
                <a:solidFill>
                  <a:schemeClr val="dk1"/>
                </a:solidFill>
                <a:latin typeface="Calibri"/>
                <a:ea typeface="Calibri"/>
                <a:cs typeface="Calibri"/>
                <a:sym typeface="Calibri"/>
              </a:rPr>
              <a:t>Augmentation du délai = augmentation de la morbidité</a:t>
            </a:r>
            <a:endParaRPr sz="1600" dirty="0">
              <a:solidFill>
                <a:schemeClr val="dk1"/>
              </a:solidFill>
              <a:latin typeface="Calibri"/>
              <a:ea typeface="Calibri"/>
              <a:cs typeface="Calibri"/>
              <a:sym typeface="Calibri"/>
            </a:endParaRPr>
          </a:p>
        </p:txBody>
      </p:sp>
      <p:cxnSp>
        <p:nvCxnSpPr>
          <p:cNvPr id="187" name="Google Shape;187;p21">
            <a:extLst>
              <a:ext uri="{FF2B5EF4-FFF2-40B4-BE49-F238E27FC236}">
                <a16:creationId xmlns:a16="http://schemas.microsoft.com/office/drawing/2014/main" id="{6D98EA09-F869-48B8-BAE1-324AEDB66BF6}"/>
              </a:ext>
            </a:extLst>
          </p:cNvPr>
          <p:cNvCxnSpPr>
            <a:cxnSpLocks/>
          </p:cNvCxnSpPr>
          <p:nvPr/>
        </p:nvCxnSpPr>
        <p:spPr>
          <a:xfrm>
            <a:off x="1859399" y="1963734"/>
            <a:ext cx="0" cy="217200"/>
          </a:xfrm>
          <a:prstGeom prst="straightConnector1">
            <a:avLst/>
          </a:prstGeom>
          <a:noFill/>
          <a:ln w="9525" cap="flat" cmpd="sng">
            <a:solidFill>
              <a:schemeClr val="dk2"/>
            </a:solidFill>
            <a:prstDash val="solid"/>
            <a:round/>
            <a:headEnd type="none" w="med" len="med"/>
            <a:tailEnd type="triangle" w="med" len="med"/>
          </a:ln>
        </p:spPr>
      </p:cxnSp>
      <p:sp>
        <p:nvSpPr>
          <p:cNvPr id="189" name="Google Shape;189;p21">
            <a:extLst>
              <a:ext uri="{FF2B5EF4-FFF2-40B4-BE49-F238E27FC236}">
                <a16:creationId xmlns:a16="http://schemas.microsoft.com/office/drawing/2014/main" id="{A0831CD6-524B-4ADB-1E8D-C4EC76E82E9E}"/>
              </a:ext>
            </a:extLst>
          </p:cNvPr>
          <p:cNvSpPr/>
          <p:nvPr/>
        </p:nvSpPr>
        <p:spPr>
          <a:xfrm>
            <a:off x="929698" y="2514882"/>
            <a:ext cx="2097585" cy="306300"/>
          </a:xfrm>
          <a:prstGeom prst="roundRect">
            <a:avLst>
              <a:gd name="adj" fmla="val 16667"/>
            </a:avLst>
          </a:prstGeom>
          <a:solidFill>
            <a:schemeClr val="accent1">
              <a:lumMod val="20000"/>
              <a:lumOff val="80000"/>
            </a:schemeClr>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500" b="1" dirty="0" err="1">
                <a:solidFill>
                  <a:schemeClr val="dk1"/>
                </a:solidFill>
                <a:latin typeface="Calibri"/>
                <a:ea typeface="Calibri"/>
                <a:cs typeface="Calibri"/>
                <a:sym typeface="Calibri"/>
              </a:rPr>
              <a:t>Inflix</a:t>
            </a:r>
            <a:r>
              <a:rPr lang="fr" sz="1500" b="1" dirty="0">
                <a:solidFill>
                  <a:schemeClr val="dk1"/>
                </a:solidFill>
                <a:latin typeface="Calibri"/>
                <a:ea typeface="Calibri"/>
                <a:cs typeface="Calibri"/>
                <a:sym typeface="Calibri"/>
              </a:rPr>
              <a:t> ou Ciclosporine</a:t>
            </a:r>
            <a:endParaRPr sz="1500" b="1" dirty="0">
              <a:solidFill>
                <a:schemeClr val="dk1"/>
              </a:solidFill>
              <a:latin typeface="Calibri"/>
              <a:ea typeface="Calibri"/>
              <a:cs typeface="Calibri"/>
              <a:sym typeface="Calibri"/>
            </a:endParaRPr>
          </a:p>
        </p:txBody>
      </p:sp>
      <p:sp>
        <p:nvSpPr>
          <p:cNvPr id="190" name="Google Shape;190;p21">
            <a:extLst>
              <a:ext uri="{FF2B5EF4-FFF2-40B4-BE49-F238E27FC236}">
                <a16:creationId xmlns:a16="http://schemas.microsoft.com/office/drawing/2014/main" id="{E3220E2D-C1B1-B573-A00B-0B1186AAF0B7}"/>
              </a:ext>
            </a:extLst>
          </p:cNvPr>
          <p:cNvSpPr txBox="1"/>
          <p:nvPr/>
        </p:nvSpPr>
        <p:spPr>
          <a:xfrm>
            <a:off x="0" y="2554335"/>
            <a:ext cx="929624" cy="288147"/>
          </a:xfrm>
          <a:prstGeom prst="rect">
            <a:avLst/>
          </a:prstGeom>
          <a:noFill/>
          <a:ln>
            <a:noFill/>
          </a:ln>
        </p:spPr>
        <p:txBody>
          <a:bodyPr spcFirstLastPara="1" wrap="square" lIns="36000" tIns="36000" rIns="36000" bIns="36000" anchor="t" anchorCtr="0">
            <a:spAutoFit/>
          </a:bodyPr>
          <a:lstStyle/>
          <a:p>
            <a:pPr marL="0" marR="0" lvl="0" indent="0" algn="ctr" rtl="0">
              <a:spcBef>
                <a:spcPts val="0"/>
              </a:spcBef>
              <a:spcAft>
                <a:spcPts val="0"/>
              </a:spcAft>
              <a:buNone/>
            </a:pPr>
            <a:r>
              <a:rPr lang="fr" b="1" i="1" dirty="0">
                <a:solidFill>
                  <a:schemeClr val="dk2"/>
                </a:solidFill>
                <a:latin typeface="Calibri"/>
                <a:ea typeface="Calibri"/>
                <a:cs typeface="Calibri"/>
                <a:sym typeface="Calibri"/>
              </a:rPr>
              <a:t>2ème ligne</a:t>
            </a:r>
            <a:endParaRPr b="1" i="1" dirty="0">
              <a:solidFill>
                <a:schemeClr val="dk2"/>
              </a:solidFill>
              <a:latin typeface="Calibri"/>
              <a:ea typeface="Calibri"/>
              <a:cs typeface="Calibri"/>
              <a:sym typeface="Calibri"/>
            </a:endParaRPr>
          </a:p>
        </p:txBody>
      </p:sp>
      <p:cxnSp>
        <p:nvCxnSpPr>
          <p:cNvPr id="191" name="Google Shape;191;p21">
            <a:extLst>
              <a:ext uri="{FF2B5EF4-FFF2-40B4-BE49-F238E27FC236}">
                <a16:creationId xmlns:a16="http://schemas.microsoft.com/office/drawing/2014/main" id="{ABBFE01E-4E1A-7400-FF24-57155254E898}"/>
              </a:ext>
            </a:extLst>
          </p:cNvPr>
          <p:cNvCxnSpPr>
            <a:cxnSpLocks/>
            <a:stCxn id="189" idx="3"/>
          </p:cNvCxnSpPr>
          <p:nvPr/>
        </p:nvCxnSpPr>
        <p:spPr>
          <a:xfrm>
            <a:off x="3027283" y="2668032"/>
            <a:ext cx="3380716" cy="0"/>
          </a:xfrm>
          <a:prstGeom prst="straightConnector1">
            <a:avLst/>
          </a:prstGeom>
          <a:noFill/>
          <a:ln w="9525" cap="flat" cmpd="sng">
            <a:solidFill>
              <a:schemeClr val="dk2"/>
            </a:solidFill>
            <a:prstDash val="solid"/>
            <a:round/>
            <a:headEnd type="none" w="med" len="med"/>
            <a:tailEnd type="triangle" w="med" len="med"/>
          </a:ln>
        </p:spPr>
      </p:cxnSp>
      <p:sp>
        <p:nvSpPr>
          <p:cNvPr id="192" name="Google Shape;192;p21">
            <a:extLst>
              <a:ext uri="{FF2B5EF4-FFF2-40B4-BE49-F238E27FC236}">
                <a16:creationId xmlns:a16="http://schemas.microsoft.com/office/drawing/2014/main" id="{877FBF24-5E4F-129F-5F40-E2AE3029725A}"/>
              </a:ext>
            </a:extLst>
          </p:cNvPr>
          <p:cNvSpPr/>
          <p:nvPr/>
        </p:nvSpPr>
        <p:spPr>
          <a:xfrm>
            <a:off x="74249" y="500777"/>
            <a:ext cx="8253300" cy="306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dirty="0">
                <a:solidFill>
                  <a:schemeClr val="dk1"/>
                </a:solidFill>
                <a:latin typeface="Calibri"/>
                <a:ea typeface="Calibri"/>
                <a:cs typeface="Calibri"/>
                <a:sym typeface="Calibri"/>
              </a:rPr>
              <a:t>Hospitalisation et bilan initial : Bio, TDM AP, </a:t>
            </a:r>
            <a:r>
              <a:rPr lang="fr" sz="1800" b="1" dirty="0" err="1">
                <a:solidFill>
                  <a:schemeClr val="dk1"/>
                </a:solidFill>
                <a:latin typeface="Calibri"/>
                <a:ea typeface="Calibri"/>
                <a:cs typeface="Calibri"/>
                <a:sym typeface="Calibri"/>
              </a:rPr>
              <a:t>rectosigmoïdoscopie</a:t>
            </a:r>
            <a:endParaRPr sz="1800" b="1" dirty="0">
              <a:solidFill>
                <a:schemeClr val="dk1"/>
              </a:solidFill>
              <a:latin typeface="Calibri"/>
              <a:ea typeface="Calibri"/>
              <a:cs typeface="Calibri"/>
              <a:sym typeface="Calibri"/>
            </a:endParaRPr>
          </a:p>
        </p:txBody>
      </p:sp>
      <p:cxnSp>
        <p:nvCxnSpPr>
          <p:cNvPr id="194" name="Google Shape;194;p21">
            <a:extLst>
              <a:ext uri="{FF2B5EF4-FFF2-40B4-BE49-F238E27FC236}">
                <a16:creationId xmlns:a16="http://schemas.microsoft.com/office/drawing/2014/main" id="{4AF230B6-4238-1361-0D65-006AA0FE89DB}"/>
              </a:ext>
            </a:extLst>
          </p:cNvPr>
          <p:cNvCxnSpPr>
            <a:cxnSpLocks/>
          </p:cNvCxnSpPr>
          <p:nvPr/>
        </p:nvCxnSpPr>
        <p:spPr>
          <a:xfrm>
            <a:off x="2783424" y="1808796"/>
            <a:ext cx="3624575" cy="0"/>
          </a:xfrm>
          <a:prstGeom prst="straightConnector1">
            <a:avLst/>
          </a:prstGeom>
          <a:noFill/>
          <a:ln w="9525" cap="flat" cmpd="sng">
            <a:solidFill>
              <a:schemeClr val="dk2"/>
            </a:solidFill>
            <a:prstDash val="solid"/>
            <a:round/>
            <a:headEnd type="none" w="med" len="med"/>
            <a:tailEnd type="triangle" w="med" len="med"/>
          </a:ln>
        </p:spPr>
      </p:cxnSp>
      <p:cxnSp>
        <p:nvCxnSpPr>
          <p:cNvPr id="195" name="Google Shape;195;p21">
            <a:extLst>
              <a:ext uri="{FF2B5EF4-FFF2-40B4-BE49-F238E27FC236}">
                <a16:creationId xmlns:a16="http://schemas.microsoft.com/office/drawing/2014/main" id="{F45451FF-B425-0839-6D3C-D3B3FFDDDAA6}"/>
              </a:ext>
            </a:extLst>
          </p:cNvPr>
          <p:cNvCxnSpPr>
            <a:cxnSpLocks/>
            <a:stCxn id="181" idx="1"/>
            <a:endCxn id="184" idx="0"/>
          </p:cNvCxnSpPr>
          <p:nvPr/>
        </p:nvCxnSpPr>
        <p:spPr>
          <a:xfrm rot="10800000" flipV="1">
            <a:off x="1981329" y="1418276"/>
            <a:ext cx="1045970" cy="239157"/>
          </a:xfrm>
          <a:prstGeom prst="bentConnector2">
            <a:avLst/>
          </a:prstGeom>
          <a:noFill/>
          <a:ln w="9525" cap="flat" cmpd="sng">
            <a:solidFill>
              <a:schemeClr val="dk2"/>
            </a:solidFill>
            <a:prstDash val="solid"/>
            <a:round/>
            <a:headEnd type="none" w="med" len="med"/>
            <a:tailEnd type="triangle" w="med" len="med"/>
          </a:ln>
        </p:spPr>
      </p:cxnSp>
      <p:sp>
        <p:nvSpPr>
          <p:cNvPr id="196" name="Google Shape;196;p21">
            <a:extLst>
              <a:ext uri="{FF2B5EF4-FFF2-40B4-BE49-F238E27FC236}">
                <a16:creationId xmlns:a16="http://schemas.microsoft.com/office/drawing/2014/main" id="{4BA5E2A5-E882-78B9-080D-243AA6DAD807}"/>
              </a:ext>
            </a:extLst>
          </p:cNvPr>
          <p:cNvSpPr txBox="1"/>
          <p:nvPr/>
        </p:nvSpPr>
        <p:spPr>
          <a:xfrm>
            <a:off x="2073949" y="1195923"/>
            <a:ext cx="38910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dirty="0">
                <a:solidFill>
                  <a:srgbClr val="6AA84F"/>
                </a:solidFill>
              </a:rPr>
              <a:t>NON</a:t>
            </a:r>
            <a:endParaRPr sz="900" i="1" dirty="0">
              <a:solidFill>
                <a:srgbClr val="6AA84F"/>
              </a:solidFill>
            </a:endParaRPr>
          </a:p>
        </p:txBody>
      </p:sp>
      <p:sp>
        <p:nvSpPr>
          <p:cNvPr id="197" name="Google Shape;197;p21">
            <a:extLst>
              <a:ext uri="{FF2B5EF4-FFF2-40B4-BE49-F238E27FC236}">
                <a16:creationId xmlns:a16="http://schemas.microsoft.com/office/drawing/2014/main" id="{DA585530-6FF4-48A1-0989-E607004844E3}"/>
              </a:ext>
            </a:extLst>
          </p:cNvPr>
          <p:cNvSpPr txBox="1"/>
          <p:nvPr/>
        </p:nvSpPr>
        <p:spPr>
          <a:xfrm>
            <a:off x="5671724" y="1179096"/>
            <a:ext cx="440318"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CC0000"/>
                </a:solidFill>
              </a:rPr>
              <a:t>OUI</a:t>
            </a:r>
            <a:endParaRPr sz="900" i="1">
              <a:solidFill>
                <a:srgbClr val="CC0000"/>
              </a:solidFill>
            </a:endParaRPr>
          </a:p>
        </p:txBody>
      </p:sp>
      <p:sp>
        <p:nvSpPr>
          <p:cNvPr id="198" name="Google Shape;198;p21">
            <a:extLst>
              <a:ext uri="{FF2B5EF4-FFF2-40B4-BE49-F238E27FC236}">
                <a16:creationId xmlns:a16="http://schemas.microsoft.com/office/drawing/2014/main" id="{B1ACAA92-BE9F-2880-D97B-186DA94EF1A0}"/>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41</a:t>
            </a:fld>
            <a:endParaRPr/>
          </a:p>
        </p:txBody>
      </p:sp>
      <p:sp>
        <p:nvSpPr>
          <p:cNvPr id="200" name="Google Shape;200;p21">
            <a:extLst>
              <a:ext uri="{FF2B5EF4-FFF2-40B4-BE49-F238E27FC236}">
                <a16:creationId xmlns:a16="http://schemas.microsoft.com/office/drawing/2014/main" id="{BED9FA56-F208-270A-789D-1EE584038EE3}"/>
              </a:ext>
            </a:extLst>
          </p:cNvPr>
          <p:cNvSpPr/>
          <p:nvPr/>
        </p:nvSpPr>
        <p:spPr>
          <a:xfrm>
            <a:off x="3347412" y="1640632"/>
            <a:ext cx="1859400" cy="1085502"/>
          </a:xfrm>
          <a:prstGeom prst="roundRect">
            <a:avLst>
              <a:gd name="adj" fmla="val 16667"/>
            </a:avLst>
          </a:prstGeom>
          <a:solidFill>
            <a:schemeClr val="accent4">
              <a:lumMod val="20000"/>
              <a:lumOff val="80000"/>
            </a:schemeClr>
          </a:solidFill>
          <a:ln w="9525" cap="flat" cmpd="sng">
            <a:solidFill>
              <a:schemeClr val="dk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fr" u="sng" dirty="0">
                <a:solidFill>
                  <a:schemeClr val="dk1"/>
                </a:solidFill>
                <a:latin typeface="Calibri"/>
                <a:ea typeface="Calibri"/>
                <a:cs typeface="Calibri"/>
                <a:sym typeface="Calibri"/>
              </a:rPr>
              <a:t>Discuter si :</a:t>
            </a:r>
            <a:r>
              <a:rPr lang="fr" dirty="0">
                <a:solidFill>
                  <a:schemeClr val="dk1"/>
                </a:solidFill>
                <a:latin typeface="Calibri"/>
                <a:ea typeface="Calibri"/>
                <a:cs typeface="Calibri"/>
                <a:sym typeface="Calibri"/>
              </a:rPr>
              <a:t> </a:t>
            </a:r>
            <a:br>
              <a:rPr lang="fr" dirty="0">
                <a:solidFill>
                  <a:schemeClr val="dk1"/>
                </a:solidFill>
                <a:latin typeface="Calibri"/>
                <a:ea typeface="Calibri"/>
                <a:cs typeface="Calibri"/>
                <a:sym typeface="Calibri"/>
              </a:rPr>
            </a:br>
            <a:endParaRPr sz="500" dirty="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dirty="0">
                <a:solidFill>
                  <a:schemeClr val="dk1"/>
                </a:solidFill>
                <a:latin typeface="Calibri"/>
                <a:ea typeface="Calibri"/>
                <a:cs typeface="Calibri"/>
                <a:sym typeface="Calibri"/>
              </a:rPr>
              <a:t>Âge avancé</a:t>
            </a:r>
            <a:endParaRPr sz="1500" dirty="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dirty="0">
                <a:solidFill>
                  <a:schemeClr val="dk1"/>
                </a:solidFill>
                <a:latin typeface="Calibri"/>
                <a:ea typeface="Calibri"/>
                <a:cs typeface="Calibri"/>
                <a:sym typeface="Calibri"/>
              </a:rPr>
              <a:t>Dénutrition</a:t>
            </a:r>
            <a:endParaRPr sz="1500" dirty="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dirty="0">
                <a:solidFill>
                  <a:schemeClr val="dk1"/>
                </a:solidFill>
                <a:latin typeface="Calibri"/>
                <a:ea typeface="Calibri"/>
                <a:cs typeface="Calibri"/>
                <a:sym typeface="Calibri"/>
              </a:rPr>
              <a:t>Comorbidités</a:t>
            </a:r>
            <a:endParaRPr sz="1500" dirty="0">
              <a:solidFill>
                <a:schemeClr val="dk1"/>
              </a:solidFill>
              <a:latin typeface="Calibri"/>
              <a:ea typeface="Calibri"/>
              <a:cs typeface="Calibri"/>
              <a:sym typeface="Calibri"/>
            </a:endParaRPr>
          </a:p>
        </p:txBody>
      </p:sp>
      <p:pic>
        <p:nvPicPr>
          <p:cNvPr id="202" name="Google Shape;202;p21">
            <a:extLst>
              <a:ext uri="{FF2B5EF4-FFF2-40B4-BE49-F238E27FC236}">
                <a16:creationId xmlns:a16="http://schemas.microsoft.com/office/drawing/2014/main" id="{4821BF2D-4398-EDA0-F248-89EDD526C9E3}"/>
              </a:ext>
            </a:extLst>
          </p:cNvPr>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Google Shape;189;p21">
            <a:extLst>
              <a:ext uri="{FF2B5EF4-FFF2-40B4-BE49-F238E27FC236}">
                <a16:creationId xmlns:a16="http://schemas.microsoft.com/office/drawing/2014/main" id="{8CC34CA4-CC03-4F95-F13E-D4CB952F9017}"/>
              </a:ext>
            </a:extLst>
          </p:cNvPr>
          <p:cNvSpPr/>
          <p:nvPr/>
        </p:nvSpPr>
        <p:spPr>
          <a:xfrm>
            <a:off x="924023" y="2166936"/>
            <a:ext cx="2103261" cy="306300"/>
          </a:xfrm>
          <a:prstGeom prst="roundRect">
            <a:avLst>
              <a:gd name="adj" fmla="val 16667"/>
            </a:avLst>
          </a:prstGeom>
          <a:solidFill>
            <a:schemeClr val="accent1">
              <a:lumMod val="20000"/>
              <a:lumOff val="80000"/>
            </a:schemeClr>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en-GB" sz="1500" dirty="0">
                <a:solidFill>
                  <a:schemeClr val="dk1"/>
                </a:solidFill>
                <a:latin typeface="Calibri"/>
                <a:ea typeface="Calibri"/>
                <a:cs typeface="Calibri"/>
                <a:sym typeface="Calibri"/>
              </a:rPr>
              <a:t>P</a:t>
            </a:r>
            <a:r>
              <a:rPr lang="fr" sz="1500" dirty="0" err="1">
                <a:solidFill>
                  <a:schemeClr val="dk1"/>
                </a:solidFill>
                <a:latin typeface="Calibri"/>
                <a:ea typeface="Calibri"/>
                <a:cs typeface="Calibri"/>
                <a:sym typeface="Calibri"/>
              </a:rPr>
              <a:t>rédiction</a:t>
            </a:r>
            <a:r>
              <a:rPr lang="fr" sz="1500" dirty="0">
                <a:solidFill>
                  <a:schemeClr val="dk1"/>
                </a:solidFill>
                <a:latin typeface="Calibri"/>
                <a:ea typeface="Calibri"/>
                <a:cs typeface="Calibri"/>
                <a:sym typeface="Calibri"/>
              </a:rPr>
              <a:t> de la réponse</a:t>
            </a:r>
            <a:endParaRPr sz="1500" dirty="0">
              <a:solidFill>
                <a:schemeClr val="dk1"/>
              </a:solidFill>
              <a:latin typeface="Calibri"/>
              <a:ea typeface="Calibri"/>
              <a:cs typeface="Calibri"/>
              <a:sym typeface="Calibri"/>
            </a:endParaRPr>
          </a:p>
        </p:txBody>
      </p:sp>
      <p:sp>
        <p:nvSpPr>
          <p:cNvPr id="4" name="Google Shape;189;p21">
            <a:extLst>
              <a:ext uri="{FF2B5EF4-FFF2-40B4-BE49-F238E27FC236}">
                <a16:creationId xmlns:a16="http://schemas.microsoft.com/office/drawing/2014/main" id="{F59DFD37-FEB9-76E3-FB14-0BBECF2525C6}"/>
              </a:ext>
            </a:extLst>
          </p:cNvPr>
          <p:cNvSpPr/>
          <p:nvPr/>
        </p:nvSpPr>
        <p:spPr>
          <a:xfrm>
            <a:off x="839483" y="3672444"/>
            <a:ext cx="2097585" cy="306300"/>
          </a:xfrm>
          <a:prstGeom prst="roundRect">
            <a:avLst>
              <a:gd name="adj" fmla="val 16667"/>
            </a:avLst>
          </a:prstGeom>
          <a:solidFill>
            <a:schemeClr val="accent1">
              <a:lumMod val="20000"/>
              <a:lumOff val="80000"/>
            </a:schemeClr>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500" b="1" dirty="0" err="1">
                <a:solidFill>
                  <a:schemeClr val="dk1"/>
                </a:solidFill>
                <a:latin typeface="Calibri"/>
                <a:ea typeface="Calibri"/>
                <a:cs typeface="Calibri"/>
                <a:sym typeface="Calibri"/>
              </a:rPr>
              <a:t>Inflix</a:t>
            </a:r>
            <a:r>
              <a:rPr lang="fr" sz="1500" b="1" dirty="0">
                <a:solidFill>
                  <a:schemeClr val="dk1"/>
                </a:solidFill>
                <a:latin typeface="Calibri"/>
                <a:ea typeface="Calibri"/>
                <a:cs typeface="Calibri"/>
                <a:sym typeface="Calibri"/>
              </a:rPr>
              <a:t> ou Ciclosporine</a:t>
            </a:r>
            <a:endParaRPr sz="1500" b="1" dirty="0">
              <a:solidFill>
                <a:schemeClr val="dk1"/>
              </a:solidFill>
              <a:latin typeface="Calibri"/>
              <a:ea typeface="Calibri"/>
              <a:cs typeface="Calibri"/>
              <a:sym typeface="Calibri"/>
            </a:endParaRPr>
          </a:p>
        </p:txBody>
      </p:sp>
      <p:cxnSp>
        <p:nvCxnSpPr>
          <p:cNvPr id="5" name="Google Shape;187;p21">
            <a:extLst>
              <a:ext uri="{FF2B5EF4-FFF2-40B4-BE49-F238E27FC236}">
                <a16:creationId xmlns:a16="http://schemas.microsoft.com/office/drawing/2014/main" id="{4B7F7B98-6B9B-B2B4-0200-E629A56C6A04}"/>
              </a:ext>
            </a:extLst>
          </p:cNvPr>
          <p:cNvCxnSpPr>
            <a:cxnSpLocks/>
            <a:stCxn id="12" idx="2"/>
            <a:endCxn id="4" idx="0"/>
          </p:cNvCxnSpPr>
          <p:nvPr/>
        </p:nvCxnSpPr>
        <p:spPr>
          <a:xfrm flipH="1">
            <a:off x="1888276" y="3162056"/>
            <a:ext cx="2794" cy="510388"/>
          </a:xfrm>
          <a:prstGeom prst="straightConnector1">
            <a:avLst/>
          </a:prstGeom>
          <a:noFill/>
          <a:ln w="9525" cap="flat" cmpd="sng">
            <a:solidFill>
              <a:schemeClr val="dk2"/>
            </a:solidFill>
            <a:prstDash val="solid"/>
            <a:round/>
            <a:headEnd type="none" w="med" len="med"/>
            <a:tailEnd type="triangle" w="med" len="med"/>
          </a:ln>
        </p:spPr>
      </p:cxnSp>
      <p:sp>
        <p:nvSpPr>
          <p:cNvPr id="6" name="Google Shape;190;p21">
            <a:extLst>
              <a:ext uri="{FF2B5EF4-FFF2-40B4-BE49-F238E27FC236}">
                <a16:creationId xmlns:a16="http://schemas.microsoft.com/office/drawing/2014/main" id="{D4239C4C-BC23-7AC2-5A36-4B188098B271}"/>
              </a:ext>
            </a:extLst>
          </p:cNvPr>
          <p:cNvSpPr txBox="1"/>
          <p:nvPr/>
        </p:nvSpPr>
        <p:spPr>
          <a:xfrm>
            <a:off x="-5601" y="3645249"/>
            <a:ext cx="929624" cy="288147"/>
          </a:xfrm>
          <a:prstGeom prst="rect">
            <a:avLst/>
          </a:prstGeom>
          <a:noFill/>
          <a:ln>
            <a:noFill/>
          </a:ln>
        </p:spPr>
        <p:txBody>
          <a:bodyPr spcFirstLastPara="1" wrap="square" lIns="36000" tIns="36000" rIns="36000" bIns="36000" anchor="t" anchorCtr="0">
            <a:spAutoFit/>
          </a:bodyPr>
          <a:lstStyle/>
          <a:p>
            <a:pPr marL="0" marR="0" lvl="0" indent="0" algn="ctr" rtl="0">
              <a:spcBef>
                <a:spcPts val="0"/>
              </a:spcBef>
              <a:spcAft>
                <a:spcPts val="0"/>
              </a:spcAft>
              <a:buNone/>
            </a:pPr>
            <a:r>
              <a:rPr lang="fr" b="1" i="1" dirty="0">
                <a:solidFill>
                  <a:schemeClr val="dk2"/>
                </a:solidFill>
                <a:latin typeface="Calibri"/>
                <a:ea typeface="Calibri"/>
                <a:cs typeface="Calibri"/>
                <a:sym typeface="Calibri"/>
              </a:rPr>
              <a:t>3</a:t>
            </a:r>
            <a:r>
              <a:rPr lang="fr" b="1" i="1" baseline="30000" dirty="0">
                <a:solidFill>
                  <a:schemeClr val="dk2"/>
                </a:solidFill>
                <a:latin typeface="Calibri"/>
                <a:ea typeface="Calibri"/>
                <a:cs typeface="Calibri"/>
                <a:sym typeface="Calibri"/>
              </a:rPr>
              <a:t>e</a:t>
            </a:r>
            <a:r>
              <a:rPr lang="fr" b="1" i="1" dirty="0">
                <a:solidFill>
                  <a:schemeClr val="dk2"/>
                </a:solidFill>
                <a:latin typeface="Calibri"/>
                <a:ea typeface="Calibri"/>
                <a:cs typeface="Calibri"/>
                <a:sym typeface="Calibri"/>
              </a:rPr>
              <a:t> ligne</a:t>
            </a:r>
            <a:endParaRPr b="1" i="1" dirty="0">
              <a:solidFill>
                <a:schemeClr val="dk2"/>
              </a:solidFill>
              <a:latin typeface="Calibri"/>
              <a:ea typeface="Calibri"/>
              <a:cs typeface="Calibri"/>
              <a:sym typeface="Calibri"/>
            </a:endParaRPr>
          </a:p>
        </p:txBody>
      </p:sp>
      <p:sp>
        <p:nvSpPr>
          <p:cNvPr id="12" name="Google Shape;217;p22">
            <a:extLst>
              <a:ext uri="{FF2B5EF4-FFF2-40B4-BE49-F238E27FC236}">
                <a16:creationId xmlns:a16="http://schemas.microsoft.com/office/drawing/2014/main" id="{9EDDB4A0-F8C4-CD26-E26F-E710DFCCC136}"/>
              </a:ext>
            </a:extLst>
          </p:cNvPr>
          <p:cNvSpPr/>
          <p:nvPr/>
        </p:nvSpPr>
        <p:spPr>
          <a:xfrm>
            <a:off x="760532" y="2855756"/>
            <a:ext cx="2261076" cy="306300"/>
          </a:xfrm>
          <a:prstGeom prst="roundRect">
            <a:avLst>
              <a:gd name="adj" fmla="val 16667"/>
            </a:avLst>
          </a:prstGeom>
          <a:solidFill>
            <a:srgbClr val="FFFFFF"/>
          </a:solidFill>
          <a:ln w="9525" cap="flat" cmpd="sng">
            <a:solidFill>
              <a:schemeClr val="dk2"/>
            </a:solidFill>
            <a:prstDash val="dot"/>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sz="1500" i="1" dirty="0" err="1">
                <a:solidFill>
                  <a:schemeClr val="tx1"/>
                </a:solidFill>
                <a:latin typeface="Calibri"/>
                <a:ea typeface="Calibri"/>
                <a:cs typeface="Calibri"/>
                <a:sym typeface="Calibri"/>
              </a:rPr>
              <a:t>Védo</a:t>
            </a:r>
            <a:r>
              <a:rPr lang="fr" sz="1500" i="1" dirty="0">
                <a:solidFill>
                  <a:schemeClr val="tx1"/>
                </a:solidFill>
                <a:latin typeface="Calibri"/>
                <a:ea typeface="Calibri"/>
                <a:cs typeface="Calibri"/>
                <a:sym typeface="Calibri"/>
              </a:rPr>
              <a:t> - </a:t>
            </a:r>
            <a:r>
              <a:rPr lang="fr" sz="1500" i="1" dirty="0" err="1">
                <a:solidFill>
                  <a:schemeClr val="tx1"/>
                </a:solidFill>
                <a:latin typeface="Calibri"/>
                <a:ea typeface="Calibri"/>
                <a:cs typeface="Calibri"/>
                <a:sym typeface="Calibri"/>
              </a:rPr>
              <a:t>Tofa</a:t>
            </a:r>
            <a:r>
              <a:rPr lang="fr" sz="1500" i="1" dirty="0">
                <a:solidFill>
                  <a:schemeClr val="tx1"/>
                </a:solidFill>
                <a:latin typeface="Calibri"/>
                <a:ea typeface="Calibri"/>
                <a:cs typeface="Calibri"/>
                <a:sym typeface="Calibri"/>
              </a:rPr>
              <a:t> - </a:t>
            </a:r>
            <a:r>
              <a:rPr lang="fr" sz="1500" i="1" dirty="0" err="1">
                <a:solidFill>
                  <a:schemeClr val="tx1"/>
                </a:solidFill>
                <a:latin typeface="Calibri"/>
                <a:ea typeface="Calibri"/>
                <a:cs typeface="Calibri"/>
                <a:sym typeface="Calibri"/>
              </a:rPr>
              <a:t>Ustek</a:t>
            </a:r>
            <a:r>
              <a:rPr lang="fr" sz="1500" i="1" dirty="0">
                <a:solidFill>
                  <a:schemeClr val="tx1"/>
                </a:solidFill>
                <a:latin typeface="Calibri"/>
                <a:ea typeface="Calibri"/>
                <a:cs typeface="Calibri"/>
                <a:sym typeface="Calibri"/>
              </a:rPr>
              <a:t> - </a:t>
            </a:r>
            <a:r>
              <a:rPr lang="fr" sz="1500" i="1" dirty="0" err="1">
                <a:solidFill>
                  <a:schemeClr val="tx1"/>
                </a:solidFill>
                <a:latin typeface="Calibri"/>
                <a:ea typeface="Calibri"/>
                <a:cs typeface="Calibri"/>
                <a:sym typeface="Calibri"/>
              </a:rPr>
              <a:t>Upada</a:t>
            </a:r>
            <a:endParaRPr sz="1500" i="1" dirty="0">
              <a:solidFill>
                <a:schemeClr val="tx1"/>
              </a:solidFill>
              <a:latin typeface="Calibri"/>
              <a:ea typeface="Calibri"/>
              <a:cs typeface="Calibri"/>
              <a:sym typeface="Calibri"/>
            </a:endParaRPr>
          </a:p>
        </p:txBody>
      </p:sp>
      <p:cxnSp>
        <p:nvCxnSpPr>
          <p:cNvPr id="18" name="Google Shape;191;p21">
            <a:extLst>
              <a:ext uri="{FF2B5EF4-FFF2-40B4-BE49-F238E27FC236}">
                <a16:creationId xmlns:a16="http://schemas.microsoft.com/office/drawing/2014/main" id="{20F90E88-E290-447E-0FC3-50005460E135}"/>
              </a:ext>
            </a:extLst>
          </p:cNvPr>
          <p:cNvCxnSpPr>
            <a:cxnSpLocks/>
            <a:stCxn id="4" idx="3"/>
          </p:cNvCxnSpPr>
          <p:nvPr/>
        </p:nvCxnSpPr>
        <p:spPr>
          <a:xfrm>
            <a:off x="2937068" y="3825594"/>
            <a:ext cx="3470931" cy="8937"/>
          </a:xfrm>
          <a:prstGeom prst="straightConnector1">
            <a:avLst/>
          </a:prstGeom>
          <a:noFill/>
          <a:ln w="9525" cap="flat" cmpd="sng">
            <a:solidFill>
              <a:schemeClr val="dk2"/>
            </a:solidFill>
            <a:prstDash val="solid"/>
            <a:round/>
            <a:headEnd type="none" w="med" len="med"/>
            <a:tailEnd type="triangle" w="med" len="med"/>
          </a:ln>
        </p:spPr>
      </p:cxnSp>
      <p:sp>
        <p:nvSpPr>
          <p:cNvPr id="7" name="TextBox 6">
            <a:extLst>
              <a:ext uri="{FF2B5EF4-FFF2-40B4-BE49-F238E27FC236}">
                <a16:creationId xmlns:a16="http://schemas.microsoft.com/office/drawing/2014/main" id="{E7F6AE67-A1CA-A134-8A58-DF6BEC9FDB65}"/>
              </a:ext>
            </a:extLst>
          </p:cNvPr>
          <p:cNvSpPr txBox="1"/>
          <p:nvPr/>
        </p:nvSpPr>
        <p:spPr>
          <a:xfrm>
            <a:off x="6862511" y="1545964"/>
            <a:ext cx="1686680" cy="307777"/>
          </a:xfrm>
          <a:prstGeom prst="rect">
            <a:avLst/>
          </a:prstGeom>
          <a:noFill/>
        </p:spPr>
        <p:txBody>
          <a:bodyPr wrap="none" rtlCol="0">
            <a:spAutoFit/>
          </a:bodyPr>
          <a:lstStyle/>
          <a:p>
            <a:r>
              <a:rPr lang="en-FR" b="1">
                <a:solidFill>
                  <a:schemeClr val="bg1">
                    <a:lumMod val="65000"/>
                  </a:schemeClr>
                </a:solidFill>
                <a:latin typeface="Calibri" panose="020F0502020204030204" pitchFamily="34" charset="0"/>
                <a:cs typeface="Calibri" panose="020F0502020204030204" pitchFamily="34" charset="0"/>
              </a:rPr>
              <a:t>15-30</a:t>
            </a:r>
            <a:r>
              <a:rPr lang="en-FR" b="1" dirty="0">
                <a:solidFill>
                  <a:schemeClr val="bg1">
                    <a:lumMod val="65000"/>
                  </a:schemeClr>
                </a:solidFill>
                <a:latin typeface="Calibri" panose="020F0502020204030204" pitchFamily="34" charset="0"/>
                <a:cs typeface="Calibri" panose="020F0502020204030204" pitchFamily="34" charset="0"/>
              </a:rPr>
              <a:t>% des patients</a:t>
            </a:r>
          </a:p>
        </p:txBody>
      </p:sp>
      <p:sp>
        <p:nvSpPr>
          <p:cNvPr id="8" name="Google Shape;192;p21">
            <a:extLst>
              <a:ext uri="{FF2B5EF4-FFF2-40B4-BE49-F238E27FC236}">
                <a16:creationId xmlns:a16="http://schemas.microsoft.com/office/drawing/2014/main" id="{0A9AB46E-F1D0-A65C-3953-1DEBD8B13A40}"/>
              </a:ext>
            </a:extLst>
          </p:cNvPr>
          <p:cNvSpPr/>
          <p:nvPr/>
        </p:nvSpPr>
        <p:spPr>
          <a:xfrm>
            <a:off x="74249" y="872796"/>
            <a:ext cx="8253300" cy="27072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dirty="0">
                <a:solidFill>
                  <a:schemeClr val="dk1"/>
                </a:solidFill>
                <a:latin typeface="Calibri"/>
                <a:ea typeface="Calibri"/>
                <a:cs typeface="Calibri"/>
                <a:sym typeface="Calibri"/>
              </a:rPr>
              <a:t>Discussion multidisciplinaire : gastroentérologues, chirurgiens, radiologues…</a:t>
            </a:r>
            <a:endParaRPr sz="16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742943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7">
          <a:extLst>
            <a:ext uri="{FF2B5EF4-FFF2-40B4-BE49-F238E27FC236}">
              <a16:creationId xmlns:a16="http://schemas.microsoft.com/office/drawing/2014/main" id="{5C273445-2AE4-C9F7-3DF8-0962B89912C9}"/>
            </a:ext>
          </a:extLst>
        </p:cNvPr>
        <p:cNvGrpSpPr/>
        <p:nvPr/>
      </p:nvGrpSpPr>
      <p:grpSpPr>
        <a:xfrm>
          <a:off x="0" y="0"/>
          <a:ext cx="0" cy="0"/>
          <a:chOff x="0" y="0"/>
          <a:chExt cx="0" cy="0"/>
        </a:xfrm>
      </p:grpSpPr>
      <p:sp>
        <p:nvSpPr>
          <p:cNvPr id="181" name="Google Shape;181;p21">
            <a:extLst>
              <a:ext uri="{FF2B5EF4-FFF2-40B4-BE49-F238E27FC236}">
                <a16:creationId xmlns:a16="http://schemas.microsoft.com/office/drawing/2014/main" id="{95A93D44-BF08-6F0D-D29C-BBF06C932077}"/>
              </a:ext>
            </a:extLst>
          </p:cNvPr>
          <p:cNvSpPr/>
          <p:nvPr/>
        </p:nvSpPr>
        <p:spPr>
          <a:xfrm>
            <a:off x="3027299" y="1265127"/>
            <a:ext cx="23472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lgn="ctr"/>
            <a:r>
              <a:rPr lang="en-GB" sz="1600" dirty="0">
                <a:solidFill>
                  <a:schemeClr val="dk1"/>
                </a:solidFill>
                <a:latin typeface="Calibri"/>
                <a:ea typeface="Calibri"/>
                <a:cs typeface="Calibri"/>
                <a:sym typeface="Calibri"/>
              </a:rPr>
              <a:t>Complication : 20%</a:t>
            </a:r>
          </a:p>
        </p:txBody>
      </p:sp>
      <p:sp>
        <p:nvSpPr>
          <p:cNvPr id="182" name="Google Shape;182;p21">
            <a:extLst>
              <a:ext uri="{FF2B5EF4-FFF2-40B4-BE49-F238E27FC236}">
                <a16:creationId xmlns:a16="http://schemas.microsoft.com/office/drawing/2014/main" id="{0C84C176-4F34-5544-1BD5-22E75ABEE989}"/>
              </a:ext>
            </a:extLst>
          </p:cNvPr>
          <p:cNvSpPr/>
          <p:nvPr/>
        </p:nvSpPr>
        <p:spPr>
          <a:xfrm>
            <a:off x="6407999" y="1263525"/>
            <a:ext cx="2627400" cy="2942879"/>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0" tIns="0" rIns="0" bIns="0" anchor="t" anchorCtr="0">
            <a:noAutofit/>
          </a:bodyPr>
          <a:lstStyle/>
          <a:p>
            <a:pPr marL="0" lvl="0" indent="0" algn="ctr" rtl="0">
              <a:spcBef>
                <a:spcPts val="0"/>
              </a:spcBef>
              <a:spcAft>
                <a:spcPts val="0"/>
              </a:spcAft>
              <a:buNone/>
            </a:pPr>
            <a:r>
              <a:rPr lang="fr" sz="1600" b="1" dirty="0">
                <a:solidFill>
                  <a:schemeClr val="dk1"/>
                </a:solidFill>
                <a:latin typeface="Calibri"/>
                <a:ea typeface="Calibri"/>
                <a:cs typeface="Calibri"/>
                <a:sym typeface="Calibri"/>
              </a:rPr>
              <a:t>CHIRURGIE : CST</a:t>
            </a:r>
            <a:br>
              <a:rPr lang="fr" sz="1600" b="1" dirty="0">
                <a:solidFill>
                  <a:schemeClr val="dk1"/>
                </a:solidFill>
                <a:latin typeface="Calibri"/>
                <a:ea typeface="Calibri"/>
                <a:cs typeface="Calibri"/>
                <a:sym typeface="Calibri"/>
              </a:rPr>
            </a:br>
            <a:endParaRPr lang="fr" sz="1600" b="1" dirty="0">
              <a:solidFill>
                <a:schemeClr val="dk1"/>
              </a:solidFill>
              <a:latin typeface="Calibri"/>
              <a:ea typeface="Calibri"/>
              <a:cs typeface="Calibri"/>
              <a:sym typeface="Calibri"/>
            </a:endParaRPr>
          </a:p>
          <a:p>
            <a:pPr marL="133350" lvl="0" indent="-133350" rtl="0">
              <a:spcBef>
                <a:spcPts val="0"/>
              </a:spcBef>
              <a:spcAft>
                <a:spcPts val="0"/>
              </a:spcAft>
              <a:buFontTx/>
              <a:buChar char="-"/>
            </a:pPr>
            <a:r>
              <a:rPr lang="fr" sz="1600" dirty="0">
                <a:solidFill>
                  <a:schemeClr val="dk1"/>
                </a:solidFill>
                <a:latin typeface="Calibri"/>
                <a:ea typeface="Calibri"/>
                <a:cs typeface="Calibri"/>
                <a:sym typeface="Calibri"/>
              </a:rPr>
              <a:t>Cœlioscopie</a:t>
            </a:r>
          </a:p>
          <a:p>
            <a:pPr marL="133350" lvl="0" indent="-133350" rtl="0">
              <a:spcBef>
                <a:spcPts val="0"/>
              </a:spcBef>
              <a:spcAft>
                <a:spcPts val="0"/>
              </a:spcAft>
              <a:buFontTx/>
              <a:buChar char="-"/>
            </a:pPr>
            <a:r>
              <a:rPr lang="fr" sz="1600" dirty="0">
                <a:solidFill>
                  <a:schemeClr val="dk1"/>
                </a:solidFill>
                <a:latin typeface="Calibri"/>
                <a:ea typeface="Calibri"/>
                <a:cs typeface="Calibri"/>
                <a:sym typeface="Calibri"/>
              </a:rPr>
              <a:t>Colectomie subtotale</a:t>
            </a:r>
          </a:p>
          <a:p>
            <a:pPr marL="133350" lvl="0" indent="-133350" rtl="0">
              <a:spcBef>
                <a:spcPts val="0"/>
              </a:spcBef>
              <a:spcAft>
                <a:spcPts val="0"/>
              </a:spcAft>
              <a:buFontTx/>
              <a:buChar char="-"/>
            </a:pPr>
            <a:r>
              <a:rPr lang="fr" sz="1600" dirty="0">
                <a:solidFill>
                  <a:schemeClr val="dk1"/>
                </a:solidFill>
                <a:latin typeface="Calibri"/>
                <a:ea typeface="Calibri"/>
                <a:cs typeface="Calibri"/>
                <a:sym typeface="Calibri"/>
              </a:rPr>
              <a:t>Préservation rectum, iléocolique, AMI</a:t>
            </a:r>
          </a:p>
          <a:p>
            <a:pPr marL="133350" lvl="0" indent="-133350" rtl="0">
              <a:spcBef>
                <a:spcPts val="0"/>
              </a:spcBef>
              <a:spcAft>
                <a:spcPts val="0"/>
              </a:spcAft>
              <a:buFontTx/>
              <a:buChar char="-"/>
            </a:pPr>
            <a:r>
              <a:rPr lang="fr" sz="1600" dirty="0">
                <a:solidFill>
                  <a:schemeClr val="dk1"/>
                </a:solidFill>
                <a:latin typeface="Calibri"/>
                <a:ea typeface="Calibri"/>
                <a:cs typeface="Calibri"/>
                <a:sym typeface="Calibri"/>
              </a:rPr>
              <a:t>Pas d’</a:t>
            </a:r>
            <a:r>
              <a:rPr lang="fr" sz="1600" dirty="0" err="1">
                <a:solidFill>
                  <a:schemeClr val="dk1"/>
                </a:solidFill>
                <a:latin typeface="Calibri"/>
                <a:ea typeface="Calibri"/>
                <a:cs typeface="Calibri"/>
                <a:sym typeface="Calibri"/>
              </a:rPr>
              <a:t>omentectomie</a:t>
            </a:r>
            <a:endParaRPr lang="fr" sz="1600" dirty="0">
              <a:solidFill>
                <a:schemeClr val="dk1"/>
              </a:solidFill>
              <a:latin typeface="Calibri"/>
              <a:ea typeface="Calibri"/>
              <a:cs typeface="Calibri"/>
              <a:sym typeface="Calibri"/>
            </a:endParaRPr>
          </a:p>
          <a:p>
            <a:pPr marL="133350" lvl="0" indent="-133350" rtl="0">
              <a:spcBef>
                <a:spcPts val="0"/>
              </a:spcBef>
              <a:spcAft>
                <a:spcPts val="0"/>
              </a:spcAft>
              <a:buFontTx/>
              <a:buChar char="-"/>
            </a:pPr>
            <a:r>
              <a:rPr lang="fr" sz="1600" dirty="0" err="1">
                <a:solidFill>
                  <a:schemeClr val="dk1"/>
                </a:solidFill>
                <a:latin typeface="Calibri"/>
                <a:ea typeface="Calibri"/>
                <a:cs typeface="Calibri"/>
                <a:sym typeface="Calibri"/>
              </a:rPr>
              <a:t>Iléosigmoïdostomie</a:t>
            </a:r>
            <a:r>
              <a:rPr lang="fr" sz="1600" dirty="0">
                <a:solidFill>
                  <a:schemeClr val="dk1"/>
                </a:solidFill>
                <a:latin typeface="Calibri"/>
                <a:ea typeface="Calibri"/>
                <a:cs typeface="Calibri"/>
                <a:sym typeface="Calibri"/>
              </a:rPr>
              <a:t> FID</a:t>
            </a:r>
          </a:p>
          <a:p>
            <a:pPr marL="133350" lvl="0" indent="-133350" rtl="0">
              <a:spcBef>
                <a:spcPts val="0"/>
              </a:spcBef>
              <a:spcAft>
                <a:spcPts val="0"/>
              </a:spcAft>
              <a:buFontTx/>
              <a:buChar char="-"/>
            </a:pPr>
            <a:endParaRPr lang="fr" sz="1600" dirty="0">
              <a:solidFill>
                <a:schemeClr val="dk1"/>
              </a:solidFill>
              <a:latin typeface="Calibri"/>
              <a:ea typeface="Calibri"/>
              <a:cs typeface="Calibri"/>
              <a:sym typeface="Calibri"/>
            </a:endParaRPr>
          </a:p>
          <a:p>
            <a:pPr marL="133350" lvl="0" indent="-133350" rtl="0">
              <a:spcBef>
                <a:spcPts val="0"/>
              </a:spcBef>
              <a:spcAft>
                <a:spcPts val="0"/>
              </a:spcAft>
              <a:buFontTx/>
              <a:buChar char="-"/>
            </a:pPr>
            <a:r>
              <a:rPr lang="fr" sz="1600" b="1" dirty="0">
                <a:solidFill>
                  <a:schemeClr val="dk1"/>
                </a:solidFill>
                <a:latin typeface="Calibri"/>
                <a:ea typeface="Calibri"/>
                <a:cs typeface="Calibri"/>
                <a:sym typeface="Calibri"/>
              </a:rPr>
              <a:t>Rétablissement</a:t>
            </a:r>
            <a:r>
              <a:rPr lang="fr" sz="1600" dirty="0">
                <a:solidFill>
                  <a:schemeClr val="dk1"/>
                </a:solidFill>
                <a:latin typeface="Calibri"/>
                <a:ea typeface="Calibri"/>
                <a:cs typeface="Calibri"/>
                <a:sym typeface="Calibri"/>
              </a:rPr>
              <a:t> : 3 temps (AIA protégée)</a:t>
            </a:r>
          </a:p>
          <a:p>
            <a:pPr lvl="0" rtl="0">
              <a:spcBef>
                <a:spcPts val="0"/>
              </a:spcBef>
              <a:spcAft>
                <a:spcPts val="0"/>
              </a:spcAft>
            </a:pPr>
            <a:endParaRPr lang="fr" sz="1600" dirty="0">
              <a:solidFill>
                <a:schemeClr val="dk1"/>
              </a:solidFill>
              <a:latin typeface="Calibri"/>
              <a:ea typeface="Calibri"/>
              <a:cs typeface="Calibri"/>
              <a:sym typeface="Calibri"/>
            </a:endParaRPr>
          </a:p>
          <a:p>
            <a:pPr marL="133350" lvl="0" indent="-133350" rtl="0">
              <a:spcBef>
                <a:spcPts val="0"/>
              </a:spcBef>
              <a:spcAft>
                <a:spcPts val="0"/>
              </a:spcAft>
              <a:buFontTx/>
              <a:buChar char="-"/>
            </a:pPr>
            <a:endParaRPr lang="fr" sz="1600" dirty="0">
              <a:solidFill>
                <a:schemeClr val="dk1"/>
              </a:solidFill>
              <a:latin typeface="Calibri"/>
              <a:ea typeface="Calibri"/>
              <a:cs typeface="Calibri"/>
              <a:sym typeface="Calibri"/>
            </a:endParaRPr>
          </a:p>
          <a:p>
            <a:pPr marL="133350" lvl="0" indent="-133350" rtl="0">
              <a:spcBef>
                <a:spcPts val="0"/>
              </a:spcBef>
              <a:spcAft>
                <a:spcPts val="0"/>
              </a:spcAft>
              <a:buFontTx/>
              <a:buChar char="-"/>
            </a:pPr>
            <a:endParaRPr lang="fr" sz="1600" b="1" dirty="0">
              <a:solidFill>
                <a:schemeClr val="dk1"/>
              </a:solidFill>
              <a:latin typeface="Calibri"/>
              <a:ea typeface="Calibri"/>
              <a:cs typeface="Calibri"/>
              <a:sym typeface="Calibri"/>
            </a:endParaRPr>
          </a:p>
        </p:txBody>
      </p:sp>
      <p:cxnSp>
        <p:nvCxnSpPr>
          <p:cNvPr id="183" name="Google Shape;183;p21">
            <a:extLst>
              <a:ext uri="{FF2B5EF4-FFF2-40B4-BE49-F238E27FC236}">
                <a16:creationId xmlns:a16="http://schemas.microsoft.com/office/drawing/2014/main" id="{23B8568C-B6A1-D075-3255-A4CB83B080EF}"/>
              </a:ext>
            </a:extLst>
          </p:cNvPr>
          <p:cNvCxnSpPr>
            <a:cxnSpLocks/>
            <a:stCxn id="181" idx="3"/>
          </p:cNvCxnSpPr>
          <p:nvPr/>
        </p:nvCxnSpPr>
        <p:spPr>
          <a:xfrm>
            <a:off x="5374499" y="1418277"/>
            <a:ext cx="1167900" cy="0"/>
          </a:xfrm>
          <a:prstGeom prst="straightConnector1">
            <a:avLst/>
          </a:prstGeom>
          <a:noFill/>
          <a:ln w="9525" cap="flat" cmpd="sng">
            <a:solidFill>
              <a:schemeClr val="dk2"/>
            </a:solidFill>
            <a:prstDash val="solid"/>
            <a:round/>
            <a:headEnd type="none" w="med" len="med"/>
            <a:tailEnd type="triangle" w="med" len="med"/>
          </a:ln>
        </p:spPr>
      </p:cxnSp>
      <p:sp>
        <p:nvSpPr>
          <p:cNvPr id="184" name="Google Shape;184;p21">
            <a:extLst>
              <a:ext uri="{FF2B5EF4-FFF2-40B4-BE49-F238E27FC236}">
                <a16:creationId xmlns:a16="http://schemas.microsoft.com/office/drawing/2014/main" id="{31028168-F8A8-8743-9695-531F1B2F3B33}"/>
              </a:ext>
            </a:extLst>
          </p:cNvPr>
          <p:cNvSpPr/>
          <p:nvPr/>
        </p:nvSpPr>
        <p:spPr>
          <a:xfrm>
            <a:off x="929699" y="1657434"/>
            <a:ext cx="210326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500" b="1" dirty="0">
                <a:solidFill>
                  <a:schemeClr val="dk1"/>
                </a:solidFill>
                <a:latin typeface="Calibri"/>
                <a:ea typeface="Calibri"/>
                <a:cs typeface="Calibri"/>
                <a:sym typeface="Calibri"/>
              </a:rPr>
              <a:t>Corticothérapie IV</a:t>
            </a:r>
            <a:endParaRPr sz="1500" b="1" dirty="0">
              <a:solidFill>
                <a:schemeClr val="dk1"/>
              </a:solidFill>
              <a:latin typeface="Calibri"/>
              <a:ea typeface="Calibri"/>
              <a:cs typeface="Calibri"/>
              <a:sym typeface="Calibri"/>
            </a:endParaRPr>
          </a:p>
        </p:txBody>
      </p:sp>
      <p:sp>
        <p:nvSpPr>
          <p:cNvPr id="185" name="Google Shape;185;p21">
            <a:extLst>
              <a:ext uri="{FF2B5EF4-FFF2-40B4-BE49-F238E27FC236}">
                <a16:creationId xmlns:a16="http://schemas.microsoft.com/office/drawing/2014/main" id="{56C11D13-D4C8-1FB0-F5CE-AB981263F54D}"/>
              </a:ext>
            </a:extLst>
          </p:cNvPr>
          <p:cNvSpPr txBox="1"/>
          <p:nvPr/>
        </p:nvSpPr>
        <p:spPr>
          <a:xfrm>
            <a:off x="6824" y="1657434"/>
            <a:ext cx="9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i="1">
                <a:solidFill>
                  <a:schemeClr val="dk2"/>
                </a:solidFill>
                <a:latin typeface="Calibri"/>
                <a:ea typeface="Calibri"/>
                <a:cs typeface="Calibri"/>
                <a:sym typeface="Calibri"/>
              </a:rPr>
              <a:t>1ère ligne</a:t>
            </a:r>
            <a:endParaRPr b="1" i="1">
              <a:solidFill>
                <a:schemeClr val="dk2"/>
              </a:solidFill>
              <a:latin typeface="Calibri"/>
              <a:ea typeface="Calibri"/>
              <a:cs typeface="Calibri"/>
              <a:sym typeface="Calibri"/>
            </a:endParaRPr>
          </a:p>
        </p:txBody>
      </p:sp>
      <p:sp>
        <p:nvSpPr>
          <p:cNvPr id="186" name="Google Shape;186;p21">
            <a:extLst>
              <a:ext uri="{FF2B5EF4-FFF2-40B4-BE49-F238E27FC236}">
                <a16:creationId xmlns:a16="http://schemas.microsoft.com/office/drawing/2014/main" id="{13011667-3D8E-EEF2-5B45-4ABDDB4FB02A}"/>
              </a:ext>
            </a:extLst>
          </p:cNvPr>
          <p:cNvSpPr/>
          <p:nvPr/>
        </p:nvSpPr>
        <p:spPr>
          <a:xfrm>
            <a:off x="87950" y="4436884"/>
            <a:ext cx="8947449" cy="619933"/>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36000" tIns="36000" rIns="36000" bIns="36000" anchor="t" anchorCtr="0">
            <a:noAutofit/>
          </a:bodyPr>
          <a:lstStyle/>
          <a:p>
            <a:pPr marL="285750" marR="0" lvl="0" indent="-285750" rtl="0">
              <a:spcBef>
                <a:spcPts val="0"/>
              </a:spcBef>
              <a:spcAft>
                <a:spcPts val="0"/>
              </a:spcAft>
              <a:buFontTx/>
              <a:buChar char="-"/>
            </a:pPr>
            <a:r>
              <a:rPr lang="fr-FR" sz="1600" b="1" dirty="0">
                <a:solidFill>
                  <a:schemeClr val="dk1"/>
                </a:solidFill>
                <a:latin typeface="Calibri"/>
                <a:ea typeface="Calibri"/>
                <a:cs typeface="Calibri"/>
                <a:sym typeface="Calibri"/>
              </a:rPr>
              <a:t>Discussion multidisciplinaire à chaque ligne</a:t>
            </a:r>
          </a:p>
          <a:p>
            <a:pPr marL="285750" marR="0" lvl="0" indent="-285750" rtl="0">
              <a:spcBef>
                <a:spcPts val="0"/>
              </a:spcBef>
              <a:spcAft>
                <a:spcPts val="0"/>
              </a:spcAft>
              <a:buFontTx/>
              <a:buChar char="-"/>
            </a:pPr>
            <a:r>
              <a:rPr lang="fr-FR" sz="1600" dirty="0">
                <a:solidFill>
                  <a:schemeClr val="dk1"/>
                </a:solidFill>
                <a:latin typeface="Calibri"/>
                <a:ea typeface="Calibri"/>
                <a:cs typeface="Calibri"/>
                <a:sym typeface="Calibri"/>
              </a:rPr>
              <a:t>Augmentation du délai = augmentation de la morbidité</a:t>
            </a:r>
            <a:endParaRPr sz="1600" dirty="0">
              <a:solidFill>
                <a:schemeClr val="dk1"/>
              </a:solidFill>
              <a:latin typeface="Calibri"/>
              <a:ea typeface="Calibri"/>
              <a:cs typeface="Calibri"/>
              <a:sym typeface="Calibri"/>
            </a:endParaRPr>
          </a:p>
        </p:txBody>
      </p:sp>
      <p:cxnSp>
        <p:nvCxnSpPr>
          <p:cNvPr id="187" name="Google Shape;187;p21">
            <a:extLst>
              <a:ext uri="{FF2B5EF4-FFF2-40B4-BE49-F238E27FC236}">
                <a16:creationId xmlns:a16="http://schemas.microsoft.com/office/drawing/2014/main" id="{417C8199-5604-27BD-BBF9-F900A4641C73}"/>
              </a:ext>
            </a:extLst>
          </p:cNvPr>
          <p:cNvCxnSpPr>
            <a:cxnSpLocks/>
          </p:cNvCxnSpPr>
          <p:nvPr/>
        </p:nvCxnSpPr>
        <p:spPr>
          <a:xfrm>
            <a:off x="1859399" y="1963734"/>
            <a:ext cx="0" cy="217200"/>
          </a:xfrm>
          <a:prstGeom prst="straightConnector1">
            <a:avLst/>
          </a:prstGeom>
          <a:noFill/>
          <a:ln w="9525" cap="flat" cmpd="sng">
            <a:solidFill>
              <a:schemeClr val="dk2"/>
            </a:solidFill>
            <a:prstDash val="solid"/>
            <a:round/>
            <a:headEnd type="none" w="med" len="med"/>
            <a:tailEnd type="triangle" w="med" len="med"/>
          </a:ln>
        </p:spPr>
      </p:cxnSp>
      <p:sp>
        <p:nvSpPr>
          <p:cNvPr id="189" name="Google Shape;189;p21">
            <a:extLst>
              <a:ext uri="{FF2B5EF4-FFF2-40B4-BE49-F238E27FC236}">
                <a16:creationId xmlns:a16="http://schemas.microsoft.com/office/drawing/2014/main" id="{3FA3F133-4FD6-F432-C3D2-F2C0362A73E6}"/>
              </a:ext>
            </a:extLst>
          </p:cNvPr>
          <p:cNvSpPr/>
          <p:nvPr/>
        </p:nvSpPr>
        <p:spPr>
          <a:xfrm>
            <a:off x="929698" y="2514882"/>
            <a:ext cx="2097585" cy="306300"/>
          </a:xfrm>
          <a:prstGeom prst="roundRect">
            <a:avLst>
              <a:gd name="adj" fmla="val 16667"/>
            </a:avLst>
          </a:prstGeom>
          <a:solidFill>
            <a:schemeClr val="accent1">
              <a:lumMod val="20000"/>
              <a:lumOff val="80000"/>
            </a:schemeClr>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500" b="1" dirty="0" err="1">
                <a:solidFill>
                  <a:schemeClr val="dk1"/>
                </a:solidFill>
                <a:latin typeface="Calibri"/>
                <a:ea typeface="Calibri"/>
                <a:cs typeface="Calibri"/>
                <a:sym typeface="Calibri"/>
              </a:rPr>
              <a:t>Inflix</a:t>
            </a:r>
            <a:r>
              <a:rPr lang="fr" sz="1500" b="1" dirty="0">
                <a:solidFill>
                  <a:schemeClr val="dk1"/>
                </a:solidFill>
                <a:latin typeface="Calibri"/>
                <a:ea typeface="Calibri"/>
                <a:cs typeface="Calibri"/>
                <a:sym typeface="Calibri"/>
              </a:rPr>
              <a:t> ou Ciclosporine</a:t>
            </a:r>
            <a:endParaRPr sz="1500" b="1" dirty="0">
              <a:solidFill>
                <a:schemeClr val="dk1"/>
              </a:solidFill>
              <a:latin typeface="Calibri"/>
              <a:ea typeface="Calibri"/>
              <a:cs typeface="Calibri"/>
              <a:sym typeface="Calibri"/>
            </a:endParaRPr>
          </a:p>
        </p:txBody>
      </p:sp>
      <p:sp>
        <p:nvSpPr>
          <p:cNvPr id="190" name="Google Shape;190;p21">
            <a:extLst>
              <a:ext uri="{FF2B5EF4-FFF2-40B4-BE49-F238E27FC236}">
                <a16:creationId xmlns:a16="http://schemas.microsoft.com/office/drawing/2014/main" id="{0FDE8FA0-F1F4-4FB0-B8B4-D17FE14B671A}"/>
              </a:ext>
            </a:extLst>
          </p:cNvPr>
          <p:cNvSpPr txBox="1"/>
          <p:nvPr/>
        </p:nvSpPr>
        <p:spPr>
          <a:xfrm>
            <a:off x="0" y="2554335"/>
            <a:ext cx="929624" cy="288147"/>
          </a:xfrm>
          <a:prstGeom prst="rect">
            <a:avLst/>
          </a:prstGeom>
          <a:noFill/>
          <a:ln>
            <a:noFill/>
          </a:ln>
        </p:spPr>
        <p:txBody>
          <a:bodyPr spcFirstLastPara="1" wrap="square" lIns="36000" tIns="36000" rIns="36000" bIns="36000" anchor="t" anchorCtr="0">
            <a:spAutoFit/>
          </a:bodyPr>
          <a:lstStyle/>
          <a:p>
            <a:pPr marL="0" marR="0" lvl="0" indent="0" algn="ctr" rtl="0">
              <a:spcBef>
                <a:spcPts val="0"/>
              </a:spcBef>
              <a:spcAft>
                <a:spcPts val="0"/>
              </a:spcAft>
              <a:buNone/>
            </a:pPr>
            <a:r>
              <a:rPr lang="fr" b="1" i="1" dirty="0">
                <a:solidFill>
                  <a:schemeClr val="dk2"/>
                </a:solidFill>
                <a:latin typeface="Calibri"/>
                <a:ea typeface="Calibri"/>
                <a:cs typeface="Calibri"/>
                <a:sym typeface="Calibri"/>
              </a:rPr>
              <a:t>2ème ligne</a:t>
            </a:r>
            <a:endParaRPr b="1" i="1" dirty="0">
              <a:solidFill>
                <a:schemeClr val="dk2"/>
              </a:solidFill>
              <a:latin typeface="Calibri"/>
              <a:ea typeface="Calibri"/>
              <a:cs typeface="Calibri"/>
              <a:sym typeface="Calibri"/>
            </a:endParaRPr>
          </a:p>
        </p:txBody>
      </p:sp>
      <p:cxnSp>
        <p:nvCxnSpPr>
          <p:cNvPr id="191" name="Google Shape;191;p21">
            <a:extLst>
              <a:ext uri="{FF2B5EF4-FFF2-40B4-BE49-F238E27FC236}">
                <a16:creationId xmlns:a16="http://schemas.microsoft.com/office/drawing/2014/main" id="{B5F5C480-133A-6EB6-8395-DB85C852735C}"/>
              </a:ext>
            </a:extLst>
          </p:cNvPr>
          <p:cNvCxnSpPr>
            <a:cxnSpLocks/>
            <a:stCxn id="189" idx="3"/>
          </p:cNvCxnSpPr>
          <p:nvPr/>
        </p:nvCxnSpPr>
        <p:spPr>
          <a:xfrm>
            <a:off x="3027283" y="2668032"/>
            <a:ext cx="3380716" cy="0"/>
          </a:xfrm>
          <a:prstGeom prst="straightConnector1">
            <a:avLst/>
          </a:prstGeom>
          <a:noFill/>
          <a:ln w="9525" cap="flat" cmpd="sng">
            <a:solidFill>
              <a:schemeClr val="dk2"/>
            </a:solidFill>
            <a:prstDash val="solid"/>
            <a:round/>
            <a:headEnd type="none" w="med" len="med"/>
            <a:tailEnd type="triangle" w="med" len="med"/>
          </a:ln>
        </p:spPr>
      </p:cxnSp>
      <p:cxnSp>
        <p:nvCxnSpPr>
          <p:cNvPr id="194" name="Google Shape;194;p21">
            <a:extLst>
              <a:ext uri="{FF2B5EF4-FFF2-40B4-BE49-F238E27FC236}">
                <a16:creationId xmlns:a16="http://schemas.microsoft.com/office/drawing/2014/main" id="{DE07206D-2E16-DC57-DBE2-EA941F3282B7}"/>
              </a:ext>
            </a:extLst>
          </p:cNvPr>
          <p:cNvCxnSpPr>
            <a:cxnSpLocks/>
          </p:cNvCxnSpPr>
          <p:nvPr/>
        </p:nvCxnSpPr>
        <p:spPr>
          <a:xfrm>
            <a:off x="2783424" y="1808796"/>
            <a:ext cx="3624575" cy="0"/>
          </a:xfrm>
          <a:prstGeom prst="straightConnector1">
            <a:avLst/>
          </a:prstGeom>
          <a:noFill/>
          <a:ln w="9525" cap="flat" cmpd="sng">
            <a:solidFill>
              <a:schemeClr val="dk2"/>
            </a:solidFill>
            <a:prstDash val="solid"/>
            <a:round/>
            <a:headEnd type="none" w="med" len="med"/>
            <a:tailEnd type="triangle" w="med" len="med"/>
          </a:ln>
        </p:spPr>
      </p:cxnSp>
      <p:cxnSp>
        <p:nvCxnSpPr>
          <p:cNvPr id="195" name="Google Shape;195;p21">
            <a:extLst>
              <a:ext uri="{FF2B5EF4-FFF2-40B4-BE49-F238E27FC236}">
                <a16:creationId xmlns:a16="http://schemas.microsoft.com/office/drawing/2014/main" id="{21317515-3B75-3FD7-FA59-40B1556544EC}"/>
              </a:ext>
            </a:extLst>
          </p:cNvPr>
          <p:cNvCxnSpPr>
            <a:cxnSpLocks/>
            <a:stCxn id="181" idx="1"/>
            <a:endCxn id="184" idx="0"/>
          </p:cNvCxnSpPr>
          <p:nvPr/>
        </p:nvCxnSpPr>
        <p:spPr>
          <a:xfrm rot="10800000" flipV="1">
            <a:off x="1981329" y="1418276"/>
            <a:ext cx="1045970" cy="239157"/>
          </a:xfrm>
          <a:prstGeom prst="bentConnector2">
            <a:avLst/>
          </a:prstGeom>
          <a:noFill/>
          <a:ln w="9525" cap="flat" cmpd="sng">
            <a:solidFill>
              <a:schemeClr val="dk2"/>
            </a:solidFill>
            <a:prstDash val="solid"/>
            <a:round/>
            <a:headEnd type="none" w="med" len="med"/>
            <a:tailEnd type="triangle" w="med" len="med"/>
          </a:ln>
        </p:spPr>
      </p:cxnSp>
      <p:sp>
        <p:nvSpPr>
          <p:cNvPr id="196" name="Google Shape;196;p21">
            <a:extLst>
              <a:ext uri="{FF2B5EF4-FFF2-40B4-BE49-F238E27FC236}">
                <a16:creationId xmlns:a16="http://schemas.microsoft.com/office/drawing/2014/main" id="{ED06ED26-A4DD-0D91-50DD-D9F8DC0C133B}"/>
              </a:ext>
            </a:extLst>
          </p:cNvPr>
          <p:cNvSpPr txBox="1"/>
          <p:nvPr/>
        </p:nvSpPr>
        <p:spPr>
          <a:xfrm>
            <a:off x="2073949" y="1195923"/>
            <a:ext cx="38910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6AA84F"/>
                </a:solidFill>
              </a:rPr>
              <a:t>NON</a:t>
            </a:r>
            <a:endParaRPr sz="900" i="1">
              <a:solidFill>
                <a:srgbClr val="6AA84F"/>
              </a:solidFill>
            </a:endParaRPr>
          </a:p>
        </p:txBody>
      </p:sp>
      <p:sp>
        <p:nvSpPr>
          <p:cNvPr id="197" name="Google Shape;197;p21">
            <a:extLst>
              <a:ext uri="{FF2B5EF4-FFF2-40B4-BE49-F238E27FC236}">
                <a16:creationId xmlns:a16="http://schemas.microsoft.com/office/drawing/2014/main" id="{073DEB93-3E8A-BDDF-FE0B-70A0E5DB65B1}"/>
              </a:ext>
            </a:extLst>
          </p:cNvPr>
          <p:cNvSpPr txBox="1"/>
          <p:nvPr/>
        </p:nvSpPr>
        <p:spPr>
          <a:xfrm>
            <a:off x="5671724" y="1179096"/>
            <a:ext cx="440318"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CC0000"/>
                </a:solidFill>
              </a:rPr>
              <a:t>OUI</a:t>
            </a:r>
            <a:endParaRPr sz="900" i="1">
              <a:solidFill>
                <a:srgbClr val="CC0000"/>
              </a:solidFill>
            </a:endParaRPr>
          </a:p>
        </p:txBody>
      </p:sp>
      <p:sp>
        <p:nvSpPr>
          <p:cNvPr id="198" name="Google Shape;198;p21">
            <a:extLst>
              <a:ext uri="{FF2B5EF4-FFF2-40B4-BE49-F238E27FC236}">
                <a16:creationId xmlns:a16="http://schemas.microsoft.com/office/drawing/2014/main" id="{70176A83-CC18-6A9B-3F6A-E99D4F2FB39B}"/>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42</a:t>
            </a:fld>
            <a:endParaRPr/>
          </a:p>
        </p:txBody>
      </p:sp>
      <p:sp>
        <p:nvSpPr>
          <p:cNvPr id="200" name="Google Shape;200;p21">
            <a:extLst>
              <a:ext uri="{FF2B5EF4-FFF2-40B4-BE49-F238E27FC236}">
                <a16:creationId xmlns:a16="http://schemas.microsoft.com/office/drawing/2014/main" id="{3419AF63-6DE5-BCD9-04B1-4B8EA63F04BF}"/>
              </a:ext>
            </a:extLst>
          </p:cNvPr>
          <p:cNvSpPr/>
          <p:nvPr/>
        </p:nvSpPr>
        <p:spPr>
          <a:xfrm>
            <a:off x="3347412" y="1640632"/>
            <a:ext cx="1859400" cy="1085502"/>
          </a:xfrm>
          <a:prstGeom prst="roundRect">
            <a:avLst>
              <a:gd name="adj" fmla="val 16667"/>
            </a:avLst>
          </a:prstGeom>
          <a:solidFill>
            <a:schemeClr val="accent4">
              <a:lumMod val="20000"/>
              <a:lumOff val="80000"/>
            </a:schemeClr>
          </a:solidFill>
          <a:ln w="9525" cap="flat" cmpd="sng">
            <a:solidFill>
              <a:schemeClr val="dk2"/>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r>
              <a:rPr lang="en-GB" u="sng" dirty="0" err="1">
                <a:solidFill>
                  <a:schemeClr val="dk1"/>
                </a:solidFill>
                <a:latin typeface="Calibri"/>
                <a:ea typeface="Calibri"/>
                <a:cs typeface="Calibri"/>
                <a:sym typeface="Calibri"/>
              </a:rPr>
              <a:t>Discuter</a:t>
            </a:r>
            <a:r>
              <a:rPr lang="en-GB" u="sng" dirty="0">
                <a:solidFill>
                  <a:schemeClr val="dk1"/>
                </a:solidFill>
                <a:latin typeface="Calibri"/>
                <a:ea typeface="Calibri"/>
                <a:cs typeface="Calibri"/>
                <a:sym typeface="Calibri"/>
              </a:rPr>
              <a:t> </a:t>
            </a:r>
            <a:r>
              <a:rPr lang="en-GB" u="sng" dirty="0" err="1">
                <a:solidFill>
                  <a:schemeClr val="dk1"/>
                </a:solidFill>
                <a:latin typeface="Calibri"/>
                <a:ea typeface="Calibri"/>
                <a:cs typeface="Calibri"/>
                <a:sym typeface="Calibri"/>
              </a:rPr>
              <a:t>si</a:t>
            </a:r>
            <a:r>
              <a:rPr lang="en-GB" u="sng" dirty="0">
                <a:solidFill>
                  <a:schemeClr val="dk1"/>
                </a:solidFill>
                <a:latin typeface="Calibri"/>
                <a:ea typeface="Calibri"/>
                <a:cs typeface="Calibri"/>
                <a:sym typeface="Calibri"/>
              </a:rPr>
              <a:t> :</a:t>
            </a:r>
            <a:r>
              <a:rPr lang="en-GB" dirty="0">
                <a:solidFill>
                  <a:schemeClr val="dk1"/>
                </a:solidFill>
                <a:latin typeface="Calibri"/>
                <a:ea typeface="Calibri"/>
                <a:cs typeface="Calibri"/>
                <a:sym typeface="Calibri"/>
              </a:rPr>
              <a:t> </a:t>
            </a:r>
            <a:br>
              <a:rPr lang="en-GB" dirty="0">
                <a:solidFill>
                  <a:schemeClr val="dk1"/>
                </a:solidFill>
                <a:latin typeface="Calibri"/>
                <a:ea typeface="Calibri"/>
                <a:cs typeface="Calibri"/>
                <a:sym typeface="Calibri"/>
              </a:rPr>
            </a:br>
            <a:endParaRPr lang="en-GB" sz="500" dirty="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en-GB" sz="1500" dirty="0" err="1">
                <a:solidFill>
                  <a:schemeClr val="dk1"/>
                </a:solidFill>
                <a:latin typeface="Calibri"/>
                <a:ea typeface="Calibri"/>
                <a:cs typeface="Calibri"/>
                <a:sym typeface="Calibri"/>
              </a:rPr>
              <a:t>Âge</a:t>
            </a:r>
            <a:r>
              <a:rPr lang="en-GB" sz="1500" dirty="0">
                <a:solidFill>
                  <a:schemeClr val="dk1"/>
                </a:solidFill>
                <a:latin typeface="Calibri"/>
                <a:ea typeface="Calibri"/>
                <a:cs typeface="Calibri"/>
                <a:sym typeface="Calibri"/>
              </a:rPr>
              <a:t> </a:t>
            </a:r>
            <a:r>
              <a:rPr lang="en-GB" sz="1500" dirty="0" err="1">
                <a:solidFill>
                  <a:schemeClr val="dk1"/>
                </a:solidFill>
                <a:latin typeface="Calibri"/>
                <a:ea typeface="Calibri"/>
                <a:cs typeface="Calibri"/>
                <a:sym typeface="Calibri"/>
              </a:rPr>
              <a:t>avancé</a:t>
            </a:r>
            <a:endParaRPr lang="en-GB" sz="1500" dirty="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en-GB" sz="1500" dirty="0" err="1">
                <a:solidFill>
                  <a:schemeClr val="dk1"/>
                </a:solidFill>
                <a:latin typeface="Calibri"/>
                <a:ea typeface="Calibri"/>
                <a:cs typeface="Calibri"/>
                <a:sym typeface="Calibri"/>
              </a:rPr>
              <a:t>Dénutrition</a:t>
            </a:r>
            <a:endParaRPr lang="en-GB" sz="1500" dirty="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en-GB" sz="1500" dirty="0" err="1">
                <a:solidFill>
                  <a:schemeClr val="dk1"/>
                </a:solidFill>
                <a:latin typeface="Calibri"/>
                <a:ea typeface="Calibri"/>
                <a:cs typeface="Calibri"/>
                <a:sym typeface="Calibri"/>
              </a:rPr>
              <a:t>Comorbidités</a:t>
            </a:r>
            <a:endParaRPr lang="en-GB" sz="1500" dirty="0">
              <a:solidFill>
                <a:schemeClr val="dk1"/>
              </a:solidFill>
              <a:latin typeface="Calibri"/>
              <a:ea typeface="Calibri"/>
              <a:cs typeface="Calibri"/>
              <a:sym typeface="Calibri"/>
            </a:endParaRPr>
          </a:p>
        </p:txBody>
      </p:sp>
      <p:pic>
        <p:nvPicPr>
          <p:cNvPr id="202" name="Google Shape;202;p21">
            <a:extLst>
              <a:ext uri="{FF2B5EF4-FFF2-40B4-BE49-F238E27FC236}">
                <a16:creationId xmlns:a16="http://schemas.microsoft.com/office/drawing/2014/main" id="{47FFC499-CC33-9BBD-0244-FDF0B702F82F}"/>
              </a:ext>
            </a:extLst>
          </p:cNvPr>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Google Shape;189;p21">
            <a:extLst>
              <a:ext uri="{FF2B5EF4-FFF2-40B4-BE49-F238E27FC236}">
                <a16:creationId xmlns:a16="http://schemas.microsoft.com/office/drawing/2014/main" id="{55DEE83E-962B-6510-CB04-7104F91CF2DC}"/>
              </a:ext>
            </a:extLst>
          </p:cNvPr>
          <p:cNvSpPr/>
          <p:nvPr/>
        </p:nvSpPr>
        <p:spPr>
          <a:xfrm>
            <a:off x="924023" y="2166936"/>
            <a:ext cx="2103261" cy="306300"/>
          </a:xfrm>
          <a:prstGeom prst="roundRect">
            <a:avLst>
              <a:gd name="adj" fmla="val 16667"/>
            </a:avLst>
          </a:prstGeom>
          <a:solidFill>
            <a:schemeClr val="accent1">
              <a:lumMod val="20000"/>
              <a:lumOff val="80000"/>
            </a:schemeClr>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en-GB" sz="1500" dirty="0">
                <a:solidFill>
                  <a:schemeClr val="dk1"/>
                </a:solidFill>
                <a:latin typeface="Calibri"/>
                <a:ea typeface="Calibri"/>
                <a:cs typeface="Calibri"/>
                <a:sym typeface="Calibri"/>
              </a:rPr>
              <a:t>P</a:t>
            </a:r>
            <a:r>
              <a:rPr lang="fr" sz="1500" dirty="0" err="1">
                <a:solidFill>
                  <a:schemeClr val="dk1"/>
                </a:solidFill>
                <a:latin typeface="Calibri"/>
                <a:ea typeface="Calibri"/>
                <a:cs typeface="Calibri"/>
                <a:sym typeface="Calibri"/>
              </a:rPr>
              <a:t>rédiction</a:t>
            </a:r>
            <a:r>
              <a:rPr lang="fr" sz="1500" dirty="0">
                <a:solidFill>
                  <a:schemeClr val="dk1"/>
                </a:solidFill>
                <a:latin typeface="Calibri"/>
                <a:ea typeface="Calibri"/>
                <a:cs typeface="Calibri"/>
                <a:sym typeface="Calibri"/>
              </a:rPr>
              <a:t> de la réponse</a:t>
            </a:r>
            <a:endParaRPr sz="1500" dirty="0">
              <a:solidFill>
                <a:schemeClr val="dk1"/>
              </a:solidFill>
              <a:latin typeface="Calibri"/>
              <a:ea typeface="Calibri"/>
              <a:cs typeface="Calibri"/>
              <a:sym typeface="Calibri"/>
            </a:endParaRPr>
          </a:p>
        </p:txBody>
      </p:sp>
      <p:sp>
        <p:nvSpPr>
          <p:cNvPr id="4" name="Google Shape;189;p21">
            <a:extLst>
              <a:ext uri="{FF2B5EF4-FFF2-40B4-BE49-F238E27FC236}">
                <a16:creationId xmlns:a16="http://schemas.microsoft.com/office/drawing/2014/main" id="{8AC6AF33-CAD2-0E01-4432-04136DC0D140}"/>
              </a:ext>
            </a:extLst>
          </p:cNvPr>
          <p:cNvSpPr/>
          <p:nvPr/>
        </p:nvSpPr>
        <p:spPr>
          <a:xfrm>
            <a:off x="839483" y="3672444"/>
            <a:ext cx="2097585" cy="306300"/>
          </a:xfrm>
          <a:prstGeom prst="roundRect">
            <a:avLst>
              <a:gd name="adj" fmla="val 16667"/>
            </a:avLst>
          </a:prstGeom>
          <a:solidFill>
            <a:schemeClr val="accent1">
              <a:lumMod val="20000"/>
              <a:lumOff val="80000"/>
            </a:schemeClr>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500" b="1" dirty="0" err="1">
                <a:solidFill>
                  <a:schemeClr val="dk1"/>
                </a:solidFill>
                <a:latin typeface="Calibri"/>
                <a:ea typeface="Calibri"/>
                <a:cs typeface="Calibri"/>
                <a:sym typeface="Calibri"/>
              </a:rPr>
              <a:t>Inflix</a:t>
            </a:r>
            <a:r>
              <a:rPr lang="fr" sz="1500" b="1" dirty="0">
                <a:solidFill>
                  <a:schemeClr val="dk1"/>
                </a:solidFill>
                <a:latin typeface="Calibri"/>
                <a:ea typeface="Calibri"/>
                <a:cs typeface="Calibri"/>
                <a:sym typeface="Calibri"/>
              </a:rPr>
              <a:t> ou Ciclosporine</a:t>
            </a:r>
            <a:endParaRPr sz="1500" b="1" dirty="0">
              <a:solidFill>
                <a:schemeClr val="dk1"/>
              </a:solidFill>
              <a:latin typeface="Calibri"/>
              <a:ea typeface="Calibri"/>
              <a:cs typeface="Calibri"/>
              <a:sym typeface="Calibri"/>
            </a:endParaRPr>
          </a:p>
        </p:txBody>
      </p:sp>
      <p:cxnSp>
        <p:nvCxnSpPr>
          <p:cNvPr id="5" name="Google Shape;187;p21">
            <a:extLst>
              <a:ext uri="{FF2B5EF4-FFF2-40B4-BE49-F238E27FC236}">
                <a16:creationId xmlns:a16="http://schemas.microsoft.com/office/drawing/2014/main" id="{906E946A-40B4-20A1-B8D7-2DED2F3E74C7}"/>
              </a:ext>
            </a:extLst>
          </p:cNvPr>
          <p:cNvCxnSpPr>
            <a:cxnSpLocks/>
            <a:stCxn id="12" idx="2"/>
            <a:endCxn id="4" idx="0"/>
          </p:cNvCxnSpPr>
          <p:nvPr/>
        </p:nvCxnSpPr>
        <p:spPr>
          <a:xfrm flipH="1">
            <a:off x="1888276" y="3162056"/>
            <a:ext cx="2794" cy="510388"/>
          </a:xfrm>
          <a:prstGeom prst="straightConnector1">
            <a:avLst/>
          </a:prstGeom>
          <a:noFill/>
          <a:ln w="9525" cap="flat" cmpd="sng">
            <a:solidFill>
              <a:schemeClr val="dk2"/>
            </a:solidFill>
            <a:prstDash val="solid"/>
            <a:round/>
            <a:headEnd type="none" w="med" len="med"/>
            <a:tailEnd type="triangle" w="med" len="med"/>
          </a:ln>
        </p:spPr>
      </p:cxnSp>
      <p:sp>
        <p:nvSpPr>
          <p:cNvPr id="6" name="Google Shape;190;p21">
            <a:extLst>
              <a:ext uri="{FF2B5EF4-FFF2-40B4-BE49-F238E27FC236}">
                <a16:creationId xmlns:a16="http://schemas.microsoft.com/office/drawing/2014/main" id="{8FBA5F79-6B0A-09C2-8FEF-E627FCEA8805}"/>
              </a:ext>
            </a:extLst>
          </p:cNvPr>
          <p:cNvSpPr txBox="1"/>
          <p:nvPr/>
        </p:nvSpPr>
        <p:spPr>
          <a:xfrm>
            <a:off x="-5601" y="3645249"/>
            <a:ext cx="929624" cy="288147"/>
          </a:xfrm>
          <a:prstGeom prst="rect">
            <a:avLst/>
          </a:prstGeom>
          <a:noFill/>
          <a:ln>
            <a:noFill/>
          </a:ln>
        </p:spPr>
        <p:txBody>
          <a:bodyPr spcFirstLastPara="1" wrap="square" lIns="36000" tIns="36000" rIns="36000" bIns="36000" anchor="t" anchorCtr="0">
            <a:spAutoFit/>
          </a:bodyPr>
          <a:lstStyle/>
          <a:p>
            <a:pPr marL="0" marR="0" lvl="0" indent="0" algn="ctr" rtl="0">
              <a:spcBef>
                <a:spcPts val="0"/>
              </a:spcBef>
              <a:spcAft>
                <a:spcPts val="0"/>
              </a:spcAft>
              <a:buNone/>
            </a:pPr>
            <a:r>
              <a:rPr lang="fr" b="1" i="1" dirty="0">
                <a:solidFill>
                  <a:schemeClr val="dk2"/>
                </a:solidFill>
                <a:latin typeface="Calibri"/>
                <a:ea typeface="Calibri"/>
                <a:cs typeface="Calibri"/>
                <a:sym typeface="Calibri"/>
              </a:rPr>
              <a:t>3</a:t>
            </a:r>
            <a:r>
              <a:rPr lang="fr" b="1" i="1" baseline="30000" dirty="0">
                <a:solidFill>
                  <a:schemeClr val="dk2"/>
                </a:solidFill>
                <a:latin typeface="Calibri"/>
                <a:ea typeface="Calibri"/>
                <a:cs typeface="Calibri"/>
                <a:sym typeface="Calibri"/>
              </a:rPr>
              <a:t>e</a:t>
            </a:r>
            <a:r>
              <a:rPr lang="fr" b="1" i="1" dirty="0">
                <a:solidFill>
                  <a:schemeClr val="dk2"/>
                </a:solidFill>
                <a:latin typeface="Calibri"/>
                <a:ea typeface="Calibri"/>
                <a:cs typeface="Calibri"/>
                <a:sym typeface="Calibri"/>
              </a:rPr>
              <a:t> ligne</a:t>
            </a:r>
            <a:endParaRPr b="1" i="1" dirty="0">
              <a:solidFill>
                <a:schemeClr val="dk2"/>
              </a:solidFill>
              <a:latin typeface="Calibri"/>
              <a:ea typeface="Calibri"/>
              <a:cs typeface="Calibri"/>
              <a:sym typeface="Calibri"/>
            </a:endParaRPr>
          </a:p>
        </p:txBody>
      </p:sp>
      <p:sp>
        <p:nvSpPr>
          <p:cNvPr id="12" name="Google Shape;217;p22">
            <a:extLst>
              <a:ext uri="{FF2B5EF4-FFF2-40B4-BE49-F238E27FC236}">
                <a16:creationId xmlns:a16="http://schemas.microsoft.com/office/drawing/2014/main" id="{1FF72CCF-C852-F903-91D6-2A7D357810DD}"/>
              </a:ext>
            </a:extLst>
          </p:cNvPr>
          <p:cNvSpPr/>
          <p:nvPr/>
        </p:nvSpPr>
        <p:spPr>
          <a:xfrm>
            <a:off x="760532" y="2855756"/>
            <a:ext cx="2261076" cy="306300"/>
          </a:xfrm>
          <a:prstGeom prst="roundRect">
            <a:avLst>
              <a:gd name="adj" fmla="val 16667"/>
            </a:avLst>
          </a:prstGeom>
          <a:solidFill>
            <a:schemeClr val="accent1"/>
          </a:solidFill>
          <a:ln w="9525" cap="flat" cmpd="sng">
            <a:solidFill>
              <a:schemeClr val="dk2"/>
            </a:solidFill>
            <a:prstDash val="dot"/>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sz="1500" b="1" i="1" dirty="0" err="1">
                <a:solidFill>
                  <a:schemeClr val="bg1"/>
                </a:solidFill>
                <a:latin typeface="Calibri"/>
                <a:ea typeface="Calibri"/>
                <a:cs typeface="Calibri"/>
                <a:sym typeface="Calibri"/>
              </a:rPr>
              <a:t>Védo</a:t>
            </a:r>
            <a:r>
              <a:rPr lang="fr" sz="1500" b="1" i="1" dirty="0">
                <a:solidFill>
                  <a:schemeClr val="bg1"/>
                </a:solidFill>
                <a:latin typeface="Calibri"/>
                <a:ea typeface="Calibri"/>
                <a:cs typeface="Calibri"/>
                <a:sym typeface="Calibri"/>
              </a:rPr>
              <a:t> - </a:t>
            </a:r>
            <a:r>
              <a:rPr lang="fr" sz="1500" b="1" i="1" dirty="0" err="1">
                <a:solidFill>
                  <a:schemeClr val="bg1"/>
                </a:solidFill>
                <a:latin typeface="Calibri"/>
                <a:ea typeface="Calibri"/>
                <a:cs typeface="Calibri"/>
                <a:sym typeface="Calibri"/>
              </a:rPr>
              <a:t>Tofa</a:t>
            </a:r>
            <a:r>
              <a:rPr lang="fr" sz="1500" b="1" i="1" dirty="0">
                <a:solidFill>
                  <a:schemeClr val="bg1"/>
                </a:solidFill>
                <a:latin typeface="Calibri"/>
                <a:ea typeface="Calibri"/>
                <a:cs typeface="Calibri"/>
                <a:sym typeface="Calibri"/>
              </a:rPr>
              <a:t> - </a:t>
            </a:r>
            <a:r>
              <a:rPr lang="fr" sz="1500" b="1" i="1" dirty="0" err="1">
                <a:solidFill>
                  <a:schemeClr val="bg1"/>
                </a:solidFill>
                <a:latin typeface="Calibri"/>
                <a:ea typeface="Calibri"/>
                <a:cs typeface="Calibri"/>
                <a:sym typeface="Calibri"/>
              </a:rPr>
              <a:t>Ustek</a:t>
            </a:r>
            <a:r>
              <a:rPr lang="fr" sz="1500" b="1" i="1" dirty="0">
                <a:solidFill>
                  <a:schemeClr val="bg1"/>
                </a:solidFill>
                <a:latin typeface="Calibri"/>
                <a:ea typeface="Calibri"/>
                <a:cs typeface="Calibri"/>
                <a:sym typeface="Calibri"/>
              </a:rPr>
              <a:t> - </a:t>
            </a:r>
            <a:r>
              <a:rPr lang="fr" sz="1500" b="1" i="1" dirty="0" err="1">
                <a:solidFill>
                  <a:schemeClr val="bg1"/>
                </a:solidFill>
                <a:latin typeface="Calibri"/>
                <a:ea typeface="Calibri"/>
                <a:cs typeface="Calibri"/>
                <a:sym typeface="Calibri"/>
              </a:rPr>
              <a:t>Upada</a:t>
            </a:r>
            <a:endParaRPr sz="1500" b="1" i="1" dirty="0">
              <a:solidFill>
                <a:schemeClr val="bg1"/>
              </a:solidFill>
              <a:latin typeface="Calibri"/>
              <a:ea typeface="Calibri"/>
              <a:cs typeface="Calibri"/>
              <a:sym typeface="Calibri"/>
            </a:endParaRPr>
          </a:p>
        </p:txBody>
      </p:sp>
      <p:cxnSp>
        <p:nvCxnSpPr>
          <p:cNvPr id="18" name="Google Shape;191;p21">
            <a:extLst>
              <a:ext uri="{FF2B5EF4-FFF2-40B4-BE49-F238E27FC236}">
                <a16:creationId xmlns:a16="http://schemas.microsoft.com/office/drawing/2014/main" id="{D7851641-A303-11E2-590C-21A65989A96C}"/>
              </a:ext>
            </a:extLst>
          </p:cNvPr>
          <p:cNvCxnSpPr>
            <a:cxnSpLocks/>
            <a:stCxn id="4" idx="3"/>
          </p:cNvCxnSpPr>
          <p:nvPr/>
        </p:nvCxnSpPr>
        <p:spPr>
          <a:xfrm>
            <a:off x="2937068" y="3825594"/>
            <a:ext cx="3470931" cy="8937"/>
          </a:xfrm>
          <a:prstGeom prst="straightConnector1">
            <a:avLst/>
          </a:prstGeom>
          <a:noFill/>
          <a:ln w="9525" cap="flat" cmpd="sng">
            <a:solidFill>
              <a:schemeClr val="dk2"/>
            </a:solidFill>
            <a:prstDash val="solid"/>
            <a:round/>
            <a:headEnd type="none" w="med" len="med"/>
            <a:tailEnd type="triangle" w="med" len="med"/>
          </a:ln>
        </p:spPr>
      </p:cxnSp>
      <p:sp>
        <p:nvSpPr>
          <p:cNvPr id="3" name="Rectangle 2">
            <a:extLst>
              <a:ext uri="{FF2B5EF4-FFF2-40B4-BE49-F238E27FC236}">
                <a16:creationId xmlns:a16="http://schemas.microsoft.com/office/drawing/2014/main" id="{926D2D8F-FC7A-87DB-A750-2E5FD9443F60}"/>
              </a:ext>
            </a:extLst>
          </p:cNvPr>
          <p:cNvSpPr/>
          <p:nvPr/>
        </p:nvSpPr>
        <p:spPr>
          <a:xfrm>
            <a:off x="3142640" y="3116652"/>
            <a:ext cx="3228867" cy="81409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FR" b="1" dirty="0">
                <a:latin typeface="Calibri" panose="020F0502020204030204" pitchFamily="34" charset="0"/>
                <a:cs typeface="Calibri" panose="020F0502020204030204" pitchFamily="34" charset="0"/>
              </a:rPr>
              <a:t>PERSPECTIVES : </a:t>
            </a:r>
          </a:p>
          <a:p>
            <a:pPr marL="285750" indent="-285750">
              <a:buFontTx/>
              <a:buChar char="-"/>
            </a:pPr>
            <a:r>
              <a:rPr lang="en-FR" b="1" dirty="0">
                <a:latin typeface="Calibri" panose="020F0502020204030204" pitchFamily="34" charset="0"/>
                <a:cs typeface="Calibri" panose="020F0502020204030204" pitchFamily="34" charset="0"/>
              </a:rPr>
              <a:t>IMPACT DES NOUVELLES THÉRAPIES</a:t>
            </a:r>
          </a:p>
          <a:p>
            <a:pPr marL="285750" indent="-285750">
              <a:buFontTx/>
              <a:buChar char="-"/>
            </a:pPr>
            <a:r>
              <a:rPr lang="en-FR" b="1" dirty="0">
                <a:latin typeface="Calibri" panose="020F0502020204030204" pitchFamily="34" charset="0"/>
                <a:cs typeface="Calibri" panose="020F0502020204030204" pitchFamily="34" charset="0"/>
              </a:rPr>
              <a:t>PRÉDICTION RÉPONSE À LA 3E LIGNE</a:t>
            </a:r>
          </a:p>
        </p:txBody>
      </p:sp>
      <p:sp>
        <p:nvSpPr>
          <p:cNvPr id="8" name="TextBox 7">
            <a:extLst>
              <a:ext uri="{FF2B5EF4-FFF2-40B4-BE49-F238E27FC236}">
                <a16:creationId xmlns:a16="http://schemas.microsoft.com/office/drawing/2014/main" id="{0045B13D-7F6B-C83D-553B-B2D27233CA55}"/>
              </a:ext>
            </a:extLst>
          </p:cNvPr>
          <p:cNvSpPr txBox="1"/>
          <p:nvPr/>
        </p:nvSpPr>
        <p:spPr>
          <a:xfrm>
            <a:off x="6862511" y="1545964"/>
            <a:ext cx="1686680" cy="307777"/>
          </a:xfrm>
          <a:prstGeom prst="rect">
            <a:avLst/>
          </a:prstGeom>
          <a:noFill/>
        </p:spPr>
        <p:txBody>
          <a:bodyPr wrap="none" rtlCol="0">
            <a:spAutoFit/>
          </a:bodyPr>
          <a:lstStyle/>
          <a:p>
            <a:r>
              <a:rPr lang="en-FR" b="1" dirty="0">
                <a:solidFill>
                  <a:schemeClr val="bg1">
                    <a:lumMod val="65000"/>
                  </a:schemeClr>
                </a:solidFill>
                <a:latin typeface="Calibri" panose="020F0502020204030204" pitchFamily="34" charset="0"/>
                <a:cs typeface="Calibri" panose="020F0502020204030204" pitchFamily="34" charset="0"/>
              </a:rPr>
              <a:t>15-30% des patients</a:t>
            </a:r>
          </a:p>
        </p:txBody>
      </p:sp>
      <p:sp>
        <p:nvSpPr>
          <p:cNvPr id="7" name="Google Shape;180;p21">
            <a:extLst>
              <a:ext uri="{FF2B5EF4-FFF2-40B4-BE49-F238E27FC236}">
                <a16:creationId xmlns:a16="http://schemas.microsoft.com/office/drawing/2014/main" id="{6705C779-B813-7368-F9ED-F29158471FD9}"/>
              </a:ext>
            </a:extLst>
          </p:cNvPr>
          <p:cNvSpPr/>
          <p:nvPr/>
        </p:nvSpPr>
        <p:spPr>
          <a:xfrm>
            <a:off x="87950" y="125961"/>
            <a:ext cx="7390879"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dirty="0">
                <a:solidFill>
                  <a:schemeClr val="dk1"/>
                </a:solidFill>
                <a:latin typeface="Calibri"/>
                <a:ea typeface="Calibri"/>
                <a:cs typeface="Calibri"/>
                <a:sym typeface="Calibri"/>
              </a:rPr>
              <a:t>Colite aiguë grave (</a:t>
            </a:r>
            <a:r>
              <a:rPr lang="fr" sz="1800" b="1" dirty="0" err="1">
                <a:solidFill>
                  <a:schemeClr val="dk1"/>
                </a:solidFill>
                <a:latin typeface="Calibri"/>
                <a:ea typeface="Calibri"/>
                <a:cs typeface="Calibri"/>
                <a:sym typeface="Calibri"/>
              </a:rPr>
              <a:t>Truelove</a:t>
            </a:r>
            <a:r>
              <a:rPr lang="fr" sz="1800" b="1" dirty="0">
                <a:solidFill>
                  <a:schemeClr val="dk1"/>
                </a:solidFill>
                <a:latin typeface="Calibri"/>
                <a:ea typeface="Calibri"/>
                <a:cs typeface="Calibri"/>
                <a:sym typeface="Calibri"/>
              </a:rPr>
              <a:t> Witts ou </a:t>
            </a:r>
            <a:r>
              <a:rPr lang="fr" sz="1800" b="1" dirty="0" err="1">
                <a:solidFill>
                  <a:schemeClr val="dk1"/>
                </a:solidFill>
                <a:latin typeface="Calibri"/>
                <a:ea typeface="Calibri"/>
                <a:cs typeface="Calibri"/>
                <a:sym typeface="Calibri"/>
              </a:rPr>
              <a:t>Lichtiger</a:t>
            </a:r>
            <a:r>
              <a:rPr lang="fr" sz="1800" b="1" dirty="0">
                <a:solidFill>
                  <a:schemeClr val="dk1"/>
                </a:solidFill>
                <a:latin typeface="Calibri"/>
                <a:ea typeface="Calibri"/>
                <a:cs typeface="Calibri"/>
                <a:sym typeface="Calibri"/>
              </a:rPr>
              <a:t> ≥ 10)</a:t>
            </a:r>
            <a:endParaRPr sz="1800" dirty="0">
              <a:solidFill>
                <a:schemeClr val="dk1"/>
              </a:solidFill>
              <a:latin typeface="Calibri"/>
              <a:ea typeface="Calibri"/>
              <a:cs typeface="Calibri"/>
              <a:sym typeface="Calibri"/>
            </a:endParaRPr>
          </a:p>
        </p:txBody>
      </p:sp>
      <p:sp>
        <p:nvSpPr>
          <p:cNvPr id="9" name="Google Shape;192;p21">
            <a:extLst>
              <a:ext uri="{FF2B5EF4-FFF2-40B4-BE49-F238E27FC236}">
                <a16:creationId xmlns:a16="http://schemas.microsoft.com/office/drawing/2014/main" id="{42ACB842-8236-2D11-4483-5A252EE91F61}"/>
              </a:ext>
            </a:extLst>
          </p:cNvPr>
          <p:cNvSpPr/>
          <p:nvPr/>
        </p:nvSpPr>
        <p:spPr>
          <a:xfrm>
            <a:off x="74249" y="500777"/>
            <a:ext cx="8253300" cy="306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dirty="0">
                <a:solidFill>
                  <a:schemeClr val="dk1"/>
                </a:solidFill>
                <a:latin typeface="Calibri"/>
                <a:ea typeface="Calibri"/>
                <a:cs typeface="Calibri"/>
                <a:sym typeface="Calibri"/>
              </a:rPr>
              <a:t>Hospitalisation et bilan initial : Bio, TDM AP, </a:t>
            </a:r>
            <a:r>
              <a:rPr lang="fr" sz="1800" b="1" dirty="0" err="1">
                <a:solidFill>
                  <a:schemeClr val="dk1"/>
                </a:solidFill>
                <a:latin typeface="Calibri"/>
                <a:ea typeface="Calibri"/>
                <a:cs typeface="Calibri"/>
                <a:sym typeface="Calibri"/>
              </a:rPr>
              <a:t>rectosigmoïdoscopie</a:t>
            </a:r>
            <a:endParaRPr sz="1800" b="1" dirty="0">
              <a:solidFill>
                <a:schemeClr val="dk1"/>
              </a:solidFill>
              <a:latin typeface="Calibri"/>
              <a:ea typeface="Calibri"/>
              <a:cs typeface="Calibri"/>
              <a:sym typeface="Calibri"/>
            </a:endParaRPr>
          </a:p>
        </p:txBody>
      </p:sp>
      <p:sp>
        <p:nvSpPr>
          <p:cNvPr id="10" name="Google Shape;192;p21">
            <a:extLst>
              <a:ext uri="{FF2B5EF4-FFF2-40B4-BE49-F238E27FC236}">
                <a16:creationId xmlns:a16="http://schemas.microsoft.com/office/drawing/2014/main" id="{96306BEF-779F-E8A8-F715-B20745B6F890}"/>
              </a:ext>
            </a:extLst>
          </p:cNvPr>
          <p:cNvSpPr/>
          <p:nvPr/>
        </p:nvSpPr>
        <p:spPr>
          <a:xfrm>
            <a:off x="74249" y="872796"/>
            <a:ext cx="8253300" cy="27072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dirty="0">
                <a:solidFill>
                  <a:schemeClr val="dk1"/>
                </a:solidFill>
                <a:latin typeface="Calibri"/>
                <a:ea typeface="Calibri"/>
                <a:cs typeface="Calibri"/>
                <a:sym typeface="Calibri"/>
              </a:rPr>
              <a:t>Discussion multidisciplinaire : gastroentérologues, chirurgiens, radiologues…</a:t>
            </a:r>
            <a:endParaRPr sz="1600" dirty="0">
              <a:solidFill>
                <a:schemeClr val="dk1"/>
              </a:solidFill>
              <a:latin typeface="Calibri"/>
              <a:ea typeface="Calibri"/>
              <a:cs typeface="Calibri"/>
              <a:sym typeface="Calibri"/>
            </a:endParaRPr>
          </a:p>
        </p:txBody>
      </p:sp>
      <p:sp>
        <p:nvSpPr>
          <p:cNvPr id="11" name="Google Shape;189;p21">
            <a:extLst>
              <a:ext uri="{FF2B5EF4-FFF2-40B4-BE49-F238E27FC236}">
                <a16:creationId xmlns:a16="http://schemas.microsoft.com/office/drawing/2014/main" id="{55D78A65-BB33-C443-6A63-F85183204BD8}"/>
              </a:ext>
            </a:extLst>
          </p:cNvPr>
          <p:cNvSpPr/>
          <p:nvPr/>
        </p:nvSpPr>
        <p:spPr>
          <a:xfrm>
            <a:off x="839483" y="3331570"/>
            <a:ext cx="2103261" cy="3063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en-GB" sz="1500" b="1" dirty="0">
                <a:solidFill>
                  <a:schemeClr val="bg1"/>
                </a:solidFill>
                <a:latin typeface="Calibri"/>
                <a:ea typeface="Calibri"/>
                <a:cs typeface="Calibri"/>
                <a:sym typeface="Calibri"/>
              </a:rPr>
              <a:t>P</a:t>
            </a:r>
            <a:r>
              <a:rPr lang="fr" sz="1500" b="1" dirty="0" err="1">
                <a:solidFill>
                  <a:schemeClr val="bg1"/>
                </a:solidFill>
                <a:latin typeface="Calibri"/>
                <a:ea typeface="Calibri"/>
                <a:cs typeface="Calibri"/>
                <a:sym typeface="Calibri"/>
              </a:rPr>
              <a:t>rédiction</a:t>
            </a:r>
            <a:r>
              <a:rPr lang="fr" sz="1500" b="1" dirty="0">
                <a:solidFill>
                  <a:schemeClr val="bg1"/>
                </a:solidFill>
                <a:latin typeface="Calibri"/>
                <a:ea typeface="Calibri"/>
                <a:cs typeface="Calibri"/>
                <a:sym typeface="Calibri"/>
              </a:rPr>
              <a:t> de la réponse</a:t>
            </a:r>
            <a:endParaRPr sz="1500" b="1"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3386973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9">
          <a:extLst>
            <a:ext uri="{FF2B5EF4-FFF2-40B4-BE49-F238E27FC236}">
              <a16:creationId xmlns:a16="http://schemas.microsoft.com/office/drawing/2014/main" id="{93B3579C-2A55-948A-FEC5-71E4DB539A1B}"/>
            </a:ext>
          </a:extLst>
        </p:cNvPr>
        <p:cNvGrpSpPr/>
        <p:nvPr/>
      </p:nvGrpSpPr>
      <p:grpSpPr>
        <a:xfrm>
          <a:off x="0" y="0"/>
          <a:ext cx="0" cy="0"/>
          <a:chOff x="0" y="0"/>
          <a:chExt cx="0" cy="0"/>
        </a:xfrm>
      </p:grpSpPr>
      <p:pic>
        <p:nvPicPr>
          <p:cNvPr id="60" name="Google Shape;60;p14" descr="Une image contenant texte, habits, Équipement médical, Visage humain&#10;&#10;Le contenu généré par l’IA peut être incorrect.">
            <a:extLst>
              <a:ext uri="{FF2B5EF4-FFF2-40B4-BE49-F238E27FC236}">
                <a16:creationId xmlns:a16="http://schemas.microsoft.com/office/drawing/2014/main" id="{8E03D851-2BC7-0221-0BB4-517631CB9E57}"/>
              </a:ext>
            </a:extLst>
          </p:cNvPr>
          <p:cNvPicPr preferRelativeResize="0"/>
          <p:nvPr/>
        </p:nvPicPr>
        <p:blipFill rotWithShape="1">
          <a:blip r:embed="rId3">
            <a:alphaModFix amt="24000"/>
          </a:blip>
          <a:srcRect/>
          <a:stretch/>
        </p:blipFill>
        <p:spPr>
          <a:xfrm>
            <a:off x="0" y="1339"/>
            <a:ext cx="9144003" cy="5140824"/>
          </a:xfrm>
          <a:prstGeom prst="rect">
            <a:avLst/>
          </a:prstGeom>
          <a:noFill/>
          <a:ln>
            <a:noFill/>
          </a:ln>
        </p:spPr>
      </p:pic>
      <p:sp>
        <p:nvSpPr>
          <p:cNvPr id="61" name="Google Shape;61;p14">
            <a:extLst>
              <a:ext uri="{FF2B5EF4-FFF2-40B4-BE49-F238E27FC236}">
                <a16:creationId xmlns:a16="http://schemas.microsoft.com/office/drawing/2014/main" id="{F1D5963C-5BFA-C10C-5493-324EBB40FCE2}"/>
              </a:ext>
            </a:extLst>
          </p:cNvPr>
          <p:cNvSpPr txBox="1">
            <a:spLocks noGrp="1"/>
          </p:cNvSpPr>
          <p:nvPr>
            <p:ph type="ctrTitle"/>
          </p:nvPr>
        </p:nvSpPr>
        <p:spPr>
          <a:xfrm>
            <a:off x="1527550" y="1657238"/>
            <a:ext cx="6449700" cy="1133700"/>
          </a:xfrm>
          <a:prstGeom prst="rect">
            <a:avLst/>
          </a:prstGeom>
          <a:solidFill>
            <a:srgbClr val="D9D9D9"/>
          </a:solidFill>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SzPts val="990"/>
              <a:buNone/>
            </a:pPr>
            <a:r>
              <a:rPr lang="fr" sz="3480" b="1">
                <a:solidFill>
                  <a:srgbClr val="3756A2"/>
                </a:solidFill>
                <a:latin typeface="Calibri"/>
                <a:ea typeface="Calibri"/>
                <a:cs typeface="Calibri"/>
                <a:sym typeface="Calibri"/>
              </a:rPr>
              <a:t>Prise en charge chirurgicale de la </a:t>
            </a:r>
            <a:br>
              <a:rPr lang="fr" sz="3480" b="1">
                <a:solidFill>
                  <a:srgbClr val="3756A2"/>
                </a:solidFill>
                <a:latin typeface="Calibri"/>
                <a:ea typeface="Calibri"/>
                <a:cs typeface="Calibri"/>
                <a:sym typeface="Calibri"/>
              </a:rPr>
            </a:br>
            <a:r>
              <a:rPr lang="fr" sz="3480" b="1">
                <a:solidFill>
                  <a:srgbClr val="3756A2"/>
                </a:solidFill>
                <a:latin typeface="Calibri"/>
                <a:ea typeface="Calibri"/>
                <a:cs typeface="Calibri"/>
                <a:sym typeface="Calibri"/>
              </a:rPr>
              <a:t>Colite Aiguë Grave dans les MICI</a:t>
            </a:r>
            <a:endParaRPr sz="3480" b="1">
              <a:solidFill>
                <a:srgbClr val="3756A2"/>
              </a:solidFill>
              <a:latin typeface="Calibri"/>
              <a:ea typeface="Calibri"/>
              <a:cs typeface="Calibri"/>
              <a:sym typeface="Calibri"/>
            </a:endParaRPr>
          </a:p>
        </p:txBody>
      </p:sp>
      <p:pic>
        <p:nvPicPr>
          <p:cNvPr id="62" name="Google Shape;62;p14">
            <a:extLst>
              <a:ext uri="{FF2B5EF4-FFF2-40B4-BE49-F238E27FC236}">
                <a16:creationId xmlns:a16="http://schemas.microsoft.com/office/drawing/2014/main" id="{E5BF031E-5A75-6D5F-8236-D61B258240F3}"/>
              </a:ext>
            </a:extLst>
          </p:cNvPr>
          <p:cNvPicPr preferRelativeResize="0"/>
          <p:nvPr/>
        </p:nvPicPr>
        <p:blipFill>
          <a:blip r:embed="rId4">
            <a:alphaModFix/>
          </a:blip>
          <a:stretch>
            <a:fillRect/>
          </a:stretch>
        </p:blipFill>
        <p:spPr>
          <a:xfrm>
            <a:off x="7608675" y="0"/>
            <a:ext cx="1535326" cy="591050"/>
          </a:xfrm>
          <a:prstGeom prst="rect">
            <a:avLst/>
          </a:prstGeom>
          <a:noFill/>
          <a:ln>
            <a:noFill/>
          </a:ln>
        </p:spPr>
      </p:pic>
      <p:pic>
        <p:nvPicPr>
          <p:cNvPr id="63" name="Google Shape;63;p14">
            <a:extLst>
              <a:ext uri="{FF2B5EF4-FFF2-40B4-BE49-F238E27FC236}">
                <a16:creationId xmlns:a16="http://schemas.microsoft.com/office/drawing/2014/main" id="{B83FB521-5122-EA1A-708B-E8EBF4C00C81}"/>
              </a:ext>
            </a:extLst>
          </p:cNvPr>
          <p:cNvPicPr preferRelativeResize="0"/>
          <p:nvPr/>
        </p:nvPicPr>
        <p:blipFill>
          <a:blip r:embed="rId4">
            <a:alphaModFix/>
          </a:blip>
          <a:stretch>
            <a:fillRect/>
          </a:stretch>
        </p:blipFill>
        <p:spPr>
          <a:xfrm>
            <a:off x="7608675" y="0"/>
            <a:ext cx="1535326" cy="591050"/>
          </a:xfrm>
          <a:prstGeom prst="rect">
            <a:avLst/>
          </a:prstGeom>
          <a:noFill/>
          <a:ln>
            <a:noFill/>
          </a:ln>
        </p:spPr>
      </p:pic>
    </p:spTree>
    <p:extLst>
      <p:ext uri="{BB962C8B-B14F-4D97-AF65-F5344CB8AC3E}">
        <p14:creationId xmlns:p14="http://schemas.microsoft.com/office/powerpoint/2010/main" val="2263029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8"/>
          <p:cNvSpPr/>
          <p:nvPr/>
        </p:nvSpPr>
        <p:spPr>
          <a:xfrm>
            <a:off x="435100" y="1509450"/>
            <a:ext cx="8253300" cy="2244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16" name="Google Shape;116;p18"/>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a:pPr>
            <a:r>
              <a:rPr lang="fr" sz="1800" b="1">
                <a:latin typeface="Calibri"/>
                <a:ea typeface="Calibri"/>
                <a:cs typeface="Calibri"/>
                <a:sym typeface="Calibri"/>
              </a:rPr>
              <a:t>Bilan initial en hospitalisation</a:t>
            </a:r>
            <a:endParaRPr sz="1800" b="1">
              <a:solidFill>
                <a:srgbClr val="000000"/>
              </a:solidFill>
              <a:latin typeface="Calibri"/>
              <a:ea typeface="Calibri"/>
              <a:cs typeface="Calibri"/>
              <a:sym typeface="Calibri"/>
            </a:endParaRPr>
          </a:p>
        </p:txBody>
      </p:sp>
      <p:pic>
        <p:nvPicPr>
          <p:cNvPr id="117" name="Google Shape;117;p18"/>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118" name="Google Shape;118;p18"/>
          <p:cNvSpPr/>
          <p:nvPr/>
        </p:nvSpPr>
        <p:spPr>
          <a:xfrm>
            <a:off x="435100" y="1117125"/>
            <a:ext cx="82533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Colite aiguë grave (Truelove Witts ou Lichtiger ≥ 10)</a:t>
            </a:r>
            <a:endParaRPr sz="1800">
              <a:solidFill>
                <a:schemeClr val="dk1"/>
              </a:solidFill>
              <a:latin typeface="Calibri"/>
              <a:ea typeface="Calibri"/>
              <a:cs typeface="Calibri"/>
              <a:sym typeface="Calibri"/>
            </a:endParaRPr>
          </a:p>
        </p:txBody>
      </p:sp>
      <p:sp>
        <p:nvSpPr>
          <p:cNvPr id="119" name="Google Shape;119;p18"/>
          <p:cNvSpPr/>
          <p:nvPr/>
        </p:nvSpPr>
        <p:spPr>
          <a:xfrm>
            <a:off x="3014125" y="1903117"/>
            <a:ext cx="5506500" cy="6744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Bilan général + bilan pré anti-TNF</a:t>
            </a:r>
            <a:endParaRPr sz="1600">
              <a:solidFill>
                <a:schemeClr val="dk1"/>
              </a:solidFill>
              <a:latin typeface="Calibri"/>
              <a:ea typeface="Calibri"/>
              <a:cs typeface="Calibri"/>
              <a:sym typeface="Calibri"/>
            </a:endParaRPr>
          </a:p>
        </p:txBody>
      </p:sp>
      <p:sp>
        <p:nvSpPr>
          <p:cNvPr id="120" name="Google Shape;120;p18"/>
          <p:cNvSpPr/>
          <p:nvPr/>
        </p:nvSpPr>
        <p:spPr>
          <a:xfrm>
            <a:off x="3014125" y="2646569"/>
            <a:ext cx="5506500" cy="3063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500" b="1" dirty="0">
                <a:solidFill>
                  <a:schemeClr val="dk1"/>
                </a:solidFill>
                <a:latin typeface="Calibri"/>
                <a:ea typeface="Calibri"/>
                <a:cs typeface="Calibri"/>
                <a:sym typeface="Calibri"/>
              </a:rPr>
              <a:t>Lésions endoscopiques sévères + infection CMV et </a:t>
            </a:r>
            <a:r>
              <a:rPr lang="fr" sz="1500" b="1" i="1" dirty="0">
                <a:solidFill>
                  <a:schemeClr val="dk1"/>
                </a:solidFill>
                <a:latin typeface="Calibri"/>
                <a:ea typeface="Calibri"/>
                <a:cs typeface="Calibri"/>
                <a:sym typeface="Calibri"/>
              </a:rPr>
              <a:t>C. Difficile</a:t>
            </a:r>
            <a:r>
              <a:rPr lang="fr" sz="1500" b="1" dirty="0">
                <a:solidFill>
                  <a:schemeClr val="dk1"/>
                </a:solidFill>
                <a:latin typeface="Calibri"/>
                <a:ea typeface="Calibri"/>
                <a:cs typeface="Calibri"/>
                <a:sym typeface="Calibri"/>
              </a:rPr>
              <a:t> </a:t>
            </a:r>
            <a:endParaRPr sz="1500" dirty="0">
              <a:solidFill>
                <a:schemeClr val="dk1"/>
              </a:solidFill>
              <a:latin typeface="Calibri"/>
              <a:ea typeface="Calibri"/>
              <a:cs typeface="Calibri"/>
              <a:sym typeface="Calibri"/>
            </a:endParaRPr>
          </a:p>
        </p:txBody>
      </p:sp>
      <p:sp>
        <p:nvSpPr>
          <p:cNvPr id="121" name="Google Shape;121;p18"/>
          <p:cNvSpPr/>
          <p:nvPr/>
        </p:nvSpPr>
        <p:spPr>
          <a:xfrm>
            <a:off x="486536" y="2266400"/>
            <a:ext cx="2347200" cy="306300"/>
          </a:xfrm>
          <a:prstGeom prst="roundRect">
            <a:avLst>
              <a:gd name="adj" fmla="val 16667"/>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TDM AP injectée</a:t>
            </a:r>
            <a:endParaRPr sz="1600">
              <a:solidFill>
                <a:schemeClr val="dk1"/>
              </a:solidFill>
              <a:latin typeface="Calibri"/>
              <a:ea typeface="Calibri"/>
              <a:cs typeface="Calibri"/>
              <a:sym typeface="Calibri"/>
            </a:endParaRPr>
          </a:p>
        </p:txBody>
      </p:sp>
      <p:sp>
        <p:nvSpPr>
          <p:cNvPr id="122" name="Google Shape;122;p18"/>
          <p:cNvSpPr/>
          <p:nvPr/>
        </p:nvSpPr>
        <p:spPr>
          <a:xfrm>
            <a:off x="486536" y="2644875"/>
            <a:ext cx="2347200" cy="306300"/>
          </a:xfrm>
          <a:prstGeom prst="roundRect">
            <a:avLst>
              <a:gd name="adj" fmla="val 16667"/>
            </a:avLst>
          </a:prstGeom>
          <a:solidFill>
            <a:srgbClr val="F3F3F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b="1" dirty="0" err="1">
                <a:solidFill>
                  <a:schemeClr val="dk1"/>
                </a:solidFill>
                <a:latin typeface="Calibri"/>
                <a:ea typeface="Calibri"/>
                <a:cs typeface="Calibri"/>
                <a:sym typeface="Calibri"/>
              </a:rPr>
              <a:t>Rectosigmoïdoscopie</a:t>
            </a:r>
            <a:r>
              <a:rPr lang="fr" b="1" dirty="0">
                <a:solidFill>
                  <a:schemeClr val="dk1"/>
                </a:solidFill>
                <a:latin typeface="Calibri"/>
                <a:ea typeface="Calibri"/>
                <a:cs typeface="Calibri"/>
                <a:sym typeface="Calibri"/>
              </a:rPr>
              <a:t> (UCEIS)</a:t>
            </a:r>
            <a:endParaRPr dirty="0">
              <a:solidFill>
                <a:schemeClr val="dk1"/>
              </a:solidFill>
              <a:latin typeface="Calibri"/>
              <a:ea typeface="Calibri"/>
              <a:cs typeface="Calibri"/>
              <a:sym typeface="Calibri"/>
            </a:endParaRPr>
          </a:p>
        </p:txBody>
      </p:sp>
      <p:sp>
        <p:nvSpPr>
          <p:cNvPr id="123" name="Google Shape;123;p18"/>
          <p:cNvSpPr/>
          <p:nvPr/>
        </p:nvSpPr>
        <p:spPr>
          <a:xfrm>
            <a:off x="435100" y="1509450"/>
            <a:ext cx="8253300" cy="306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Hospitalisation et bilan initial</a:t>
            </a:r>
            <a:endParaRPr sz="1800">
              <a:solidFill>
                <a:schemeClr val="dk1"/>
              </a:solidFill>
              <a:latin typeface="Calibri"/>
              <a:ea typeface="Calibri"/>
              <a:cs typeface="Calibri"/>
              <a:sym typeface="Calibri"/>
            </a:endParaRPr>
          </a:p>
        </p:txBody>
      </p:sp>
      <p:sp>
        <p:nvSpPr>
          <p:cNvPr id="124" name="Google Shape;124;p18"/>
          <p:cNvSpPr/>
          <p:nvPr/>
        </p:nvSpPr>
        <p:spPr>
          <a:xfrm>
            <a:off x="3014125" y="3023303"/>
            <a:ext cx="5506500" cy="3063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Nutrition entérale - Anticoagulation préventive</a:t>
            </a:r>
            <a:endParaRPr sz="1600" b="1">
              <a:solidFill>
                <a:schemeClr val="dk1"/>
              </a:solidFill>
              <a:latin typeface="Calibri"/>
              <a:ea typeface="Calibri"/>
              <a:cs typeface="Calibri"/>
              <a:sym typeface="Calibri"/>
            </a:endParaRPr>
          </a:p>
        </p:txBody>
      </p:sp>
      <p:sp>
        <p:nvSpPr>
          <p:cNvPr id="125" name="Google Shape;125;p18"/>
          <p:cNvSpPr/>
          <p:nvPr/>
        </p:nvSpPr>
        <p:spPr>
          <a:xfrm>
            <a:off x="3014125" y="3390028"/>
            <a:ext cx="5506500" cy="3063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a:solidFill>
                  <a:schemeClr val="dk1"/>
                </a:solidFill>
                <a:latin typeface="Calibri"/>
                <a:ea typeface="Calibri"/>
                <a:cs typeface="Calibri"/>
                <a:sym typeface="Calibri"/>
              </a:rPr>
              <a:t>Pas d’antibiothérapie systématique</a:t>
            </a:r>
            <a:endParaRPr sz="1600">
              <a:solidFill>
                <a:schemeClr val="dk1"/>
              </a:solidFill>
              <a:latin typeface="Calibri"/>
              <a:ea typeface="Calibri"/>
              <a:cs typeface="Calibri"/>
              <a:sym typeface="Calibri"/>
            </a:endParaRPr>
          </a:p>
        </p:txBody>
      </p:sp>
      <p:sp>
        <p:nvSpPr>
          <p:cNvPr id="126" name="Google Shape;126;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5</a:t>
            </a:fld>
            <a:endParaRPr/>
          </a:p>
        </p:txBody>
      </p:sp>
      <p:graphicFrame>
        <p:nvGraphicFramePr>
          <p:cNvPr id="127" name="Google Shape;127;p18"/>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128" name="Google Shape;128;p18"/>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129" name="Google Shape;129;p18"/>
          <p:cNvSpPr/>
          <p:nvPr/>
        </p:nvSpPr>
        <p:spPr>
          <a:xfrm>
            <a:off x="486536" y="1887913"/>
            <a:ext cx="2347200" cy="306300"/>
          </a:xfrm>
          <a:prstGeom prst="roundRect">
            <a:avLst>
              <a:gd name="adj" fmla="val 16667"/>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Bilan biologique</a:t>
            </a:r>
            <a:endParaRPr sz="16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19"/>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135" name="Google Shape;135;p19"/>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136" name="Google Shape;136;p19"/>
          <p:cNvSpPr/>
          <p:nvPr/>
        </p:nvSpPr>
        <p:spPr>
          <a:xfrm>
            <a:off x="435100" y="1117125"/>
            <a:ext cx="82533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Colite aiguë grave (Truelove Witts ou Lichtiger ≥ 10)</a:t>
            </a:r>
            <a:endParaRPr sz="1800">
              <a:solidFill>
                <a:schemeClr val="dk1"/>
              </a:solidFill>
              <a:latin typeface="Calibri"/>
              <a:ea typeface="Calibri"/>
              <a:cs typeface="Calibri"/>
              <a:sym typeface="Calibri"/>
            </a:endParaRPr>
          </a:p>
        </p:txBody>
      </p:sp>
      <p:sp>
        <p:nvSpPr>
          <p:cNvPr id="137" name="Google Shape;137;p19"/>
          <p:cNvSpPr/>
          <p:nvPr/>
        </p:nvSpPr>
        <p:spPr>
          <a:xfrm>
            <a:off x="2586713" y="2294106"/>
            <a:ext cx="3371400" cy="873300"/>
          </a:xfrm>
          <a:prstGeom prst="roundRect">
            <a:avLst>
              <a:gd name="adj" fmla="val 16667"/>
            </a:avLst>
          </a:prstGeom>
          <a:solidFill>
            <a:srgbClr val="FEEEF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179999" lvl="0" indent="-184150" algn="l" rtl="0">
              <a:spcBef>
                <a:spcPts val="0"/>
              </a:spcBef>
              <a:spcAft>
                <a:spcPts val="0"/>
              </a:spcAft>
              <a:buClr>
                <a:schemeClr val="dk1"/>
              </a:buClr>
              <a:buSzPts val="1400"/>
              <a:buFont typeface="Calibri"/>
              <a:buChar char="-"/>
            </a:pPr>
            <a:r>
              <a:rPr lang="fr">
                <a:solidFill>
                  <a:schemeClr val="dk1"/>
                </a:solidFill>
                <a:latin typeface="Calibri"/>
                <a:ea typeface="Calibri"/>
                <a:cs typeface="Calibri"/>
                <a:sym typeface="Calibri"/>
              </a:rPr>
              <a:t>Instabilité hémodynamique (sur SIRS)</a:t>
            </a:r>
            <a:endParaRPr>
              <a:solidFill>
                <a:schemeClr val="dk1"/>
              </a:solidFill>
              <a:latin typeface="Calibri"/>
              <a:ea typeface="Calibri"/>
              <a:cs typeface="Calibri"/>
              <a:sym typeface="Calibri"/>
            </a:endParaRPr>
          </a:p>
          <a:p>
            <a:pPr marL="179999" lvl="0" indent="-184150" algn="l" rtl="0">
              <a:spcBef>
                <a:spcPts val="0"/>
              </a:spcBef>
              <a:spcAft>
                <a:spcPts val="0"/>
              </a:spcAft>
              <a:buClr>
                <a:schemeClr val="dk1"/>
              </a:buClr>
              <a:buSzPts val="1400"/>
              <a:buFont typeface="Calibri"/>
              <a:buChar char="-"/>
            </a:pPr>
            <a:r>
              <a:rPr lang="fr">
                <a:solidFill>
                  <a:schemeClr val="dk1"/>
                </a:solidFill>
                <a:latin typeface="Calibri"/>
                <a:ea typeface="Calibri"/>
                <a:cs typeface="Calibri"/>
                <a:sym typeface="Calibri"/>
              </a:rPr>
              <a:t>Mégacôlon toxique (transverse &gt; 6 cm)</a:t>
            </a:r>
            <a:endParaRPr>
              <a:solidFill>
                <a:schemeClr val="dk1"/>
              </a:solidFill>
              <a:latin typeface="Calibri"/>
              <a:ea typeface="Calibri"/>
              <a:cs typeface="Calibri"/>
              <a:sym typeface="Calibri"/>
            </a:endParaRPr>
          </a:p>
          <a:p>
            <a:pPr marL="179999" lvl="0" indent="-184150" algn="l" rtl="0">
              <a:spcBef>
                <a:spcPts val="0"/>
              </a:spcBef>
              <a:spcAft>
                <a:spcPts val="0"/>
              </a:spcAft>
              <a:buClr>
                <a:schemeClr val="dk1"/>
              </a:buClr>
              <a:buSzPts val="1400"/>
              <a:buFont typeface="Calibri"/>
              <a:buChar char="-"/>
            </a:pPr>
            <a:r>
              <a:rPr lang="fr">
                <a:solidFill>
                  <a:schemeClr val="dk1"/>
                </a:solidFill>
                <a:latin typeface="Calibri"/>
                <a:ea typeface="Calibri"/>
                <a:cs typeface="Calibri"/>
                <a:sym typeface="Calibri"/>
              </a:rPr>
              <a:t>Perforation colique</a:t>
            </a:r>
            <a:endParaRPr>
              <a:solidFill>
                <a:schemeClr val="dk1"/>
              </a:solidFill>
              <a:latin typeface="Calibri"/>
              <a:ea typeface="Calibri"/>
              <a:cs typeface="Calibri"/>
              <a:sym typeface="Calibri"/>
            </a:endParaRPr>
          </a:p>
          <a:p>
            <a:pPr marL="179999" lvl="0" indent="-184150" algn="l" rtl="0">
              <a:spcBef>
                <a:spcPts val="0"/>
              </a:spcBef>
              <a:spcAft>
                <a:spcPts val="0"/>
              </a:spcAft>
              <a:buClr>
                <a:schemeClr val="dk1"/>
              </a:buClr>
              <a:buSzPts val="1400"/>
              <a:buFont typeface="Calibri"/>
              <a:buChar char="-"/>
            </a:pPr>
            <a:r>
              <a:rPr lang="fr" i="1">
                <a:solidFill>
                  <a:schemeClr val="dk1"/>
                </a:solidFill>
                <a:latin typeface="Calibri"/>
                <a:ea typeface="Calibri"/>
                <a:cs typeface="Calibri"/>
                <a:sym typeface="Calibri"/>
              </a:rPr>
              <a:t>Hémorragie digestive réfractaire</a:t>
            </a:r>
            <a:endParaRPr i="1">
              <a:solidFill>
                <a:schemeClr val="dk1"/>
              </a:solidFill>
              <a:latin typeface="Calibri"/>
              <a:ea typeface="Calibri"/>
              <a:cs typeface="Calibri"/>
              <a:sym typeface="Calibri"/>
            </a:endParaRPr>
          </a:p>
        </p:txBody>
      </p:sp>
      <p:sp>
        <p:nvSpPr>
          <p:cNvPr id="138" name="Google Shape;138;p19"/>
          <p:cNvSpPr/>
          <p:nvPr/>
        </p:nvSpPr>
        <p:spPr>
          <a:xfrm>
            <a:off x="435100" y="1509450"/>
            <a:ext cx="8253300" cy="306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Hospitalisation et bilan initial : Bio, TDM AP, rectosigmoïdoscopie</a:t>
            </a:r>
            <a:endParaRPr sz="1800">
              <a:solidFill>
                <a:schemeClr val="dk1"/>
              </a:solidFill>
              <a:latin typeface="Calibri"/>
              <a:ea typeface="Calibri"/>
              <a:cs typeface="Calibri"/>
              <a:sym typeface="Calibri"/>
            </a:endParaRPr>
          </a:p>
        </p:txBody>
      </p:sp>
      <p:sp>
        <p:nvSpPr>
          <p:cNvPr id="139" name="Google Shape;139;p19"/>
          <p:cNvSpPr/>
          <p:nvPr/>
        </p:nvSpPr>
        <p:spPr>
          <a:xfrm rot="-5400000">
            <a:off x="7471600" y="2977581"/>
            <a:ext cx="2627400" cy="4758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CHIRURGIE</a:t>
            </a:r>
            <a:endParaRPr sz="1600" b="1">
              <a:solidFill>
                <a:schemeClr val="dk1"/>
              </a:solidFill>
              <a:latin typeface="Calibri"/>
              <a:ea typeface="Calibri"/>
              <a:cs typeface="Calibri"/>
              <a:sym typeface="Calibri"/>
            </a:endParaRPr>
          </a:p>
        </p:txBody>
      </p:sp>
      <p:sp>
        <p:nvSpPr>
          <p:cNvPr id="140" name="Google Shape;140;p19"/>
          <p:cNvSpPr/>
          <p:nvPr/>
        </p:nvSpPr>
        <p:spPr>
          <a:xfrm>
            <a:off x="3020475" y="1901781"/>
            <a:ext cx="23472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a:solidFill>
                  <a:schemeClr val="dk1"/>
                </a:solidFill>
                <a:latin typeface="Calibri"/>
                <a:ea typeface="Calibri"/>
                <a:cs typeface="Calibri"/>
                <a:sym typeface="Calibri"/>
              </a:rPr>
              <a:t>Complication ?</a:t>
            </a:r>
            <a:endParaRPr sz="1600">
              <a:solidFill>
                <a:schemeClr val="dk1"/>
              </a:solidFill>
              <a:latin typeface="Calibri"/>
              <a:ea typeface="Calibri"/>
              <a:cs typeface="Calibri"/>
              <a:sym typeface="Calibri"/>
            </a:endParaRPr>
          </a:p>
        </p:txBody>
      </p:sp>
      <p:sp>
        <p:nvSpPr>
          <p:cNvPr id="141" name="Google Shape;141;p19"/>
          <p:cNvSpPr/>
          <p:nvPr/>
        </p:nvSpPr>
        <p:spPr>
          <a:xfrm rot="-5400000">
            <a:off x="7471600" y="2977581"/>
            <a:ext cx="2627400" cy="4758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CHIRURGIE</a:t>
            </a:r>
            <a:endParaRPr sz="1600" b="1">
              <a:solidFill>
                <a:schemeClr val="dk1"/>
              </a:solidFill>
              <a:latin typeface="Calibri"/>
              <a:ea typeface="Calibri"/>
              <a:cs typeface="Calibri"/>
              <a:sym typeface="Calibri"/>
            </a:endParaRPr>
          </a:p>
        </p:txBody>
      </p:sp>
      <p:cxnSp>
        <p:nvCxnSpPr>
          <p:cNvPr id="142" name="Google Shape;142;p19"/>
          <p:cNvCxnSpPr>
            <a:stCxn id="140" idx="3"/>
          </p:cNvCxnSpPr>
          <p:nvPr/>
        </p:nvCxnSpPr>
        <p:spPr>
          <a:xfrm>
            <a:off x="5367675" y="2054931"/>
            <a:ext cx="3179700" cy="1800"/>
          </a:xfrm>
          <a:prstGeom prst="straightConnector1">
            <a:avLst/>
          </a:prstGeom>
          <a:noFill/>
          <a:ln w="9525" cap="flat" cmpd="sng">
            <a:solidFill>
              <a:schemeClr val="dk2"/>
            </a:solidFill>
            <a:prstDash val="solid"/>
            <a:round/>
            <a:headEnd type="none" w="med" len="med"/>
            <a:tailEnd type="triangle" w="med" len="med"/>
          </a:ln>
        </p:spPr>
      </p:cxnSp>
      <p:sp>
        <p:nvSpPr>
          <p:cNvPr id="143" name="Google Shape;143;p19"/>
          <p:cNvSpPr txBox="1"/>
          <p:nvPr/>
        </p:nvSpPr>
        <p:spPr>
          <a:xfrm>
            <a:off x="5664900" y="1815750"/>
            <a:ext cx="34791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CC0000"/>
                </a:solidFill>
              </a:rPr>
              <a:t>OUI</a:t>
            </a:r>
            <a:endParaRPr sz="900" i="1">
              <a:solidFill>
                <a:srgbClr val="CC0000"/>
              </a:solidFill>
            </a:endParaRPr>
          </a:p>
        </p:txBody>
      </p:sp>
      <p:sp>
        <p:nvSpPr>
          <p:cNvPr id="144" name="Google Shape;14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6</a:t>
            </a:fld>
            <a:endParaRPr/>
          </a:p>
        </p:txBody>
      </p:sp>
      <p:graphicFrame>
        <p:nvGraphicFramePr>
          <p:cNvPr id="145" name="Google Shape;145;p19"/>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146" name="Google Shape;146;p19"/>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TextBox 1">
            <a:extLst>
              <a:ext uri="{FF2B5EF4-FFF2-40B4-BE49-F238E27FC236}">
                <a16:creationId xmlns:a16="http://schemas.microsoft.com/office/drawing/2014/main" id="{7EE8D1A7-72F9-2EFE-0EC2-1FBC81BB2417}"/>
              </a:ext>
            </a:extLst>
          </p:cNvPr>
          <p:cNvSpPr txBox="1"/>
          <p:nvPr/>
        </p:nvSpPr>
        <p:spPr>
          <a:xfrm>
            <a:off x="6050235" y="2571750"/>
            <a:ext cx="1627369" cy="338554"/>
          </a:xfrm>
          <a:prstGeom prst="rect">
            <a:avLst/>
          </a:prstGeom>
          <a:noFill/>
        </p:spPr>
        <p:txBody>
          <a:bodyPr wrap="none" rtlCol="0">
            <a:spAutoFit/>
          </a:bodyPr>
          <a:lstStyle/>
          <a:p>
            <a:r>
              <a:rPr lang="en-FR" sz="1600" b="1" dirty="0">
                <a:solidFill>
                  <a:srgbClr val="C00000"/>
                </a:solidFill>
                <a:latin typeface="Calibri" panose="020F0502020204030204" pitchFamily="34" charset="0"/>
                <a:cs typeface="Calibri" panose="020F0502020204030204" pitchFamily="34" charset="0"/>
              </a:rPr>
              <a:t>20% des patients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p20"/>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152" name="Google Shape;152;p20"/>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3"/>
            </a:pPr>
            <a:r>
              <a:rPr lang="fr" sz="1800" b="1">
                <a:latin typeface="Calibri"/>
                <a:ea typeface="Calibri"/>
                <a:cs typeface="Calibri"/>
                <a:sym typeface="Calibri"/>
              </a:rPr>
              <a:t>Prise en charge médicale</a:t>
            </a:r>
            <a:endParaRPr sz="1800" b="1">
              <a:solidFill>
                <a:srgbClr val="000000"/>
              </a:solidFill>
              <a:latin typeface="Calibri"/>
              <a:ea typeface="Calibri"/>
              <a:cs typeface="Calibri"/>
              <a:sym typeface="Calibri"/>
            </a:endParaRPr>
          </a:p>
        </p:txBody>
      </p:sp>
      <p:sp>
        <p:nvSpPr>
          <p:cNvPr id="153" name="Google Shape;153;p20"/>
          <p:cNvSpPr/>
          <p:nvPr/>
        </p:nvSpPr>
        <p:spPr>
          <a:xfrm>
            <a:off x="435100" y="1117125"/>
            <a:ext cx="82533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Colite aiguë grave (Truelove Witts ou Lichtiger ≥ 10)</a:t>
            </a:r>
            <a:endParaRPr sz="1800">
              <a:solidFill>
                <a:schemeClr val="dk1"/>
              </a:solidFill>
              <a:latin typeface="Calibri"/>
              <a:ea typeface="Calibri"/>
              <a:cs typeface="Calibri"/>
              <a:sym typeface="Calibri"/>
            </a:endParaRPr>
          </a:p>
        </p:txBody>
      </p:sp>
      <p:sp>
        <p:nvSpPr>
          <p:cNvPr id="154" name="Google Shape;154;p20"/>
          <p:cNvSpPr/>
          <p:nvPr/>
        </p:nvSpPr>
        <p:spPr>
          <a:xfrm rot="-5400000">
            <a:off x="7471600" y="2977581"/>
            <a:ext cx="2627400" cy="4758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CHIRURGIE</a:t>
            </a:r>
            <a:endParaRPr sz="1600" b="1">
              <a:solidFill>
                <a:schemeClr val="dk1"/>
              </a:solidFill>
              <a:latin typeface="Calibri"/>
              <a:ea typeface="Calibri"/>
              <a:cs typeface="Calibri"/>
              <a:sym typeface="Calibri"/>
            </a:endParaRPr>
          </a:p>
        </p:txBody>
      </p:sp>
      <p:cxnSp>
        <p:nvCxnSpPr>
          <p:cNvPr id="155" name="Google Shape;155;p20"/>
          <p:cNvCxnSpPr/>
          <p:nvPr/>
        </p:nvCxnSpPr>
        <p:spPr>
          <a:xfrm>
            <a:off x="2782300" y="2053131"/>
            <a:ext cx="5765100" cy="3600"/>
          </a:xfrm>
          <a:prstGeom prst="straightConnector1">
            <a:avLst/>
          </a:prstGeom>
          <a:noFill/>
          <a:ln w="9525" cap="flat" cmpd="sng">
            <a:solidFill>
              <a:schemeClr val="dk2"/>
            </a:solidFill>
            <a:prstDash val="solid"/>
            <a:round/>
            <a:headEnd type="none" w="med" len="med"/>
            <a:tailEnd type="triangle" w="med" len="med"/>
          </a:ln>
        </p:spPr>
      </p:cxnSp>
      <p:sp>
        <p:nvSpPr>
          <p:cNvPr id="157" name="Google Shape;157;p20"/>
          <p:cNvSpPr txBox="1"/>
          <p:nvPr/>
        </p:nvSpPr>
        <p:spPr>
          <a:xfrm>
            <a:off x="0" y="2294088"/>
            <a:ext cx="9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i="1">
                <a:solidFill>
                  <a:schemeClr val="dk2"/>
                </a:solidFill>
                <a:latin typeface="Calibri"/>
                <a:ea typeface="Calibri"/>
                <a:cs typeface="Calibri"/>
                <a:sym typeface="Calibri"/>
              </a:rPr>
              <a:t>1ère ligne</a:t>
            </a:r>
            <a:endParaRPr b="1" i="1">
              <a:solidFill>
                <a:schemeClr val="dk2"/>
              </a:solidFill>
              <a:latin typeface="Calibri"/>
              <a:ea typeface="Calibri"/>
              <a:cs typeface="Calibri"/>
              <a:sym typeface="Calibri"/>
            </a:endParaRPr>
          </a:p>
        </p:txBody>
      </p:sp>
      <p:sp>
        <p:nvSpPr>
          <p:cNvPr id="158" name="Google Shape;158;p20"/>
          <p:cNvSpPr/>
          <p:nvPr/>
        </p:nvSpPr>
        <p:spPr>
          <a:xfrm>
            <a:off x="158750" y="4704425"/>
            <a:ext cx="818250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600" b="1">
                <a:solidFill>
                  <a:schemeClr val="dk1"/>
                </a:solidFill>
                <a:latin typeface="Calibri"/>
                <a:ea typeface="Calibri"/>
                <a:cs typeface="Calibri"/>
                <a:sym typeface="Calibri"/>
              </a:rPr>
              <a:t>DISCUSSION MULTIDISCIPLINAIRE À CHAQUE LIGNE</a:t>
            </a:r>
            <a:endParaRPr sz="1600">
              <a:solidFill>
                <a:schemeClr val="dk1"/>
              </a:solidFill>
              <a:latin typeface="Calibri"/>
              <a:ea typeface="Calibri"/>
              <a:cs typeface="Calibri"/>
              <a:sym typeface="Calibri"/>
            </a:endParaRPr>
          </a:p>
        </p:txBody>
      </p:sp>
      <p:cxnSp>
        <p:nvCxnSpPr>
          <p:cNvPr id="159" name="Google Shape;159;p20"/>
          <p:cNvCxnSpPr/>
          <p:nvPr/>
        </p:nvCxnSpPr>
        <p:spPr>
          <a:xfrm>
            <a:off x="2776600" y="2445450"/>
            <a:ext cx="5776500" cy="3600"/>
          </a:xfrm>
          <a:prstGeom prst="straightConnector1">
            <a:avLst/>
          </a:prstGeom>
          <a:noFill/>
          <a:ln w="9525" cap="flat" cmpd="sng">
            <a:solidFill>
              <a:schemeClr val="dk2"/>
            </a:solidFill>
            <a:prstDash val="solid"/>
            <a:round/>
            <a:headEnd type="none" w="med" len="med"/>
            <a:tailEnd type="triangle" w="med" len="med"/>
          </a:ln>
        </p:spPr>
      </p:cxnSp>
      <p:sp>
        <p:nvSpPr>
          <p:cNvPr id="160" name="Google Shape;160;p20"/>
          <p:cNvSpPr/>
          <p:nvPr/>
        </p:nvSpPr>
        <p:spPr>
          <a:xfrm>
            <a:off x="435100" y="1509450"/>
            <a:ext cx="8253300" cy="306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Hospitalisation et bilan initial : Bio, TDM AP, rectosigmoïdoscopie</a:t>
            </a:r>
            <a:endParaRPr sz="1800" b="1">
              <a:solidFill>
                <a:schemeClr val="dk1"/>
              </a:solidFill>
              <a:latin typeface="Calibri"/>
              <a:ea typeface="Calibri"/>
              <a:cs typeface="Calibri"/>
              <a:sym typeface="Calibri"/>
            </a:endParaRPr>
          </a:p>
        </p:txBody>
      </p:sp>
      <p:sp>
        <p:nvSpPr>
          <p:cNvPr id="161" name="Google Shape;161;p20"/>
          <p:cNvSpPr/>
          <p:nvPr/>
        </p:nvSpPr>
        <p:spPr>
          <a:xfrm>
            <a:off x="6330600" y="2231575"/>
            <a:ext cx="1859400" cy="1770600"/>
          </a:xfrm>
          <a:prstGeom prst="roundRect">
            <a:avLst>
              <a:gd name="adj" fmla="val 1666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u="sng">
                <a:solidFill>
                  <a:schemeClr val="dk1"/>
                </a:solidFill>
                <a:latin typeface="Calibri"/>
                <a:ea typeface="Calibri"/>
                <a:cs typeface="Calibri"/>
                <a:sym typeface="Calibri"/>
              </a:rPr>
              <a:t>Discuter si :</a:t>
            </a:r>
            <a:r>
              <a:rPr lang="fr">
                <a:solidFill>
                  <a:schemeClr val="dk1"/>
                </a:solidFill>
                <a:latin typeface="Calibri"/>
                <a:ea typeface="Calibri"/>
                <a:cs typeface="Calibri"/>
                <a:sym typeface="Calibri"/>
              </a:rPr>
              <a:t> </a:t>
            </a:r>
            <a:br>
              <a:rPr lang="fr">
                <a:solidFill>
                  <a:schemeClr val="dk1"/>
                </a:solidFill>
                <a:latin typeface="Calibri"/>
                <a:ea typeface="Calibri"/>
                <a:cs typeface="Calibri"/>
                <a:sym typeface="Calibri"/>
              </a:rPr>
            </a:br>
            <a:endParaRPr sz="110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a:solidFill>
                  <a:schemeClr val="dk1"/>
                </a:solidFill>
                <a:latin typeface="Calibri"/>
                <a:ea typeface="Calibri"/>
                <a:cs typeface="Calibri"/>
                <a:sym typeface="Calibri"/>
              </a:rPr>
              <a:t>Âge avancé</a:t>
            </a:r>
            <a:endParaRPr sz="150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a:solidFill>
                  <a:schemeClr val="dk1"/>
                </a:solidFill>
                <a:latin typeface="Calibri"/>
                <a:ea typeface="Calibri"/>
                <a:cs typeface="Calibri"/>
                <a:sym typeface="Calibri"/>
              </a:rPr>
              <a:t>Dénutrition</a:t>
            </a:r>
            <a:endParaRPr sz="150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a:solidFill>
                  <a:schemeClr val="dk1"/>
                </a:solidFill>
                <a:latin typeface="Calibri"/>
                <a:ea typeface="Calibri"/>
                <a:cs typeface="Calibri"/>
                <a:sym typeface="Calibri"/>
              </a:rPr>
              <a:t>Comorbidités</a:t>
            </a:r>
            <a:endParaRPr sz="150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a:solidFill>
                  <a:schemeClr val="dk1"/>
                </a:solidFill>
                <a:latin typeface="Calibri"/>
                <a:ea typeface="Calibri"/>
                <a:cs typeface="Calibri"/>
                <a:sym typeface="Calibri"/>
              </a:rPr>
              <a:t>Échec traitements</a:t>
            </a:r>
            <a:endParaRPr sz="1500">
              <a:solidFill>
                <a:schemeClr val="dk1"/>
              </a:solidFill>
              <a:latin typeface="Calibri"/>
              <a:ea typeface="Calibri"/>
              <a:cs typeface="Calibri"/>
              <a:sym typeface="Calibri"/>
            </a:endParaRPr>
          </a:p>
        </p:txBody>
      </p:sp>
      <p:sp>
        <p:nvSpPr>
          <p:cNvPr id="162" name="Google Shape;162;p20"/>
          <p:cNvSpPr/>
          <p:nvPr/>
        </p:nvSpPr>
        <p:spPr>
          <a:xfrm>
            <a:off x="3020475" y="1901781"/>
            <a:ext cx="23472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a:solidFill>
                  <a:schemeClr val="dk1"/>
                </a:solidFill>
                <a:latin typeface="Calibri"/>
                <a:ea typeface="Calibri"/>
                <a:cs typeface="Calibri"/>
                <a:sym typeface="Calibri"/>
              </a:rPr>
              <a:t>Complication ?</a:t>
            </a:r>
            <a:endParaRPr sz="1600">
              <a:solidFill>
                <a:schemeClr val="dk1"/>
              </a:solidFill>
              <a:latin typeface="Calibri"/>
              <a:ea typeface="Calibri"/>
              <a:cs typeface="Calibri"/>
              <a:sym typeface="Calibri"/>
            </a:endParaRPr>
          </a:p>
        </p:txBody>
      </p:sp>
      <p:sp>
        <p:nvSpPr>
          <p:cNvPr id="163" name="Google Shape;163;p20"/>
          <p:cNvSpPr/>
          <p:nvPr/>
        </p:nvSpPr>
        <p:spPr>
          <a:xfrm rot="-5400000">
            <a:off x="7471600" y="2977581"/>
            <a:ext cx="2627400" cy="4758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CHIRURGIE</a:t>
            </a:r>
            <a:endParaRPr sz="1600" b="1">
              <a:solidFill>
                <a:schemeClr val="dk1"/>
              </a:solidFill>
              <a:latin typeface="Calibri"/>
              <a:ea typeface="Calibri"/>
              <a:cs typeface="Calibri"/>
              <a:sym typeface="Calibri"/>
            </a:endParaRPr>
          </a:p>
        </p:txBody>
      </p:sp>
      <p:cxnSp>
        <p:nvCxnSpPr>
          <p:cNvPr id="164" name="Google Shape;164;p20"/>
          <p:cNvCxnSpPr>
            <a:stCxn id="162" idx="3"/>
          </p:cNvCxnSpPr>
          <p:nvPr/>
        </p:nvCxnSpPr>
        <p:spPr>
          <a:xfrm>
            <a:off x="5367675" y="2054931"/>
            <a:ext cx="3179700" cy="1800"/>
          </a:xfrm>
          <a:prstGeom prst="straightConnector1">
            <a:avLst/>
          </a:prstGeom>
          <a:noFill/>
          <a:ln w="9525" cap="flat" cmpd="sng">
            <a:solidFill>
              <a:schemeClr val="dk2"/>
            </a:solidFill>
            <a:prstDash val="solid"/>
            <a:round/>
            <a:headEnd type="none" w="med" len="med"/>
            <a:tailEnd type="triangle" w="med" len="med"/>
          </a:ln>
        </p:spPr>
      </p:cxnSp>
      <p:cxnSp>
        <p:nvCxnSpPr>
          <p:cNvPr id="165" name="Google Shape;165;p20"/>
          <p:cNvCxnSpPr>
            <a:cxnSpLocks/>
            <a:stCxn id="162" idx="1"/>
          </p:cNvCxnSpPr>
          <p:nvPr/>
        </p:nvCxnSpPr>
        <p:spPr>
          <a:xfrm flipH="1">
            <a:off x="1852575" y="2054931"/>
            <a:ext cx="1167900" cy="239100"/>
          </a:xfrm>
          <a:prstGeom prst="bentConnector2">
            <a:avLst/>
          </a:prstGeom>
          <a:noFill/>
          <a:ln w="9525" cap="flat" cmpd="sng">
            <a:solidFill>
              <a:schemeClr val="dk2"/>
            </a:solidFill>
            <a:prstDash val="solid"/>
            <a:round/>
            <a:headEnd type="none" w="med" len="med"/>
            <a:tailEnd type="triangle" w="med" len="med"/>
          </a:ln>
        </p:spPr>
      </p:cxnSp>
      <p:sp>
        <p:nvSpPr>
          <p:cNvPr id="166" name="Google Shape;166;p20"/>
          <p:cNvSpPr txBox="1"/>
          <p:nvPr/>
        </p:nvSpPr>
        <p:spPr>
          <a:xfrm>
            <a:off x="2067125" y="1832577"/>
            <a:ext cx="38910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6AA84F"/>
                </a:solidFill>
              </a:rPr>
              <a:t>NON</a:t>
            </a:r>
            <a:endParaRPr sz="900" i="1">
              <a:solidFill>
                <a:srgbClr val="6AA84F"/>
              </a:solidFill>
            </a:endParaRPr>
          </a:p>
        </p:txBody>
      </p:sp>
      <p:sp>
        <p:nvSpPr>
          <p:cNvPr id="167" name="Google Shape;167;p20"/>
          <p:cNvSpPr txBox="1"/>
          <p:nvPr/>
        </p:nvSpPr>
        <p:spPr>
          <a:xfrm>
            <a:off x="5664900" y="1815750"/>
            <a:ext cx="34791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CC0000"/>
                </a:solidFill>
              </a:rPr>
              <a:t>OUI</a:t>
            </a:r>
            <a:endParaRPr sz="900" i="1">
              <a:solidFill>
                <a:srgbClr val="CC0000"/>
              </a:solidFill>
            </a:endParaRPr>
          </a:p>
        </p:txBody>
      </p:sp>
      <p:sp>
        <p:nvSpPr>
          <p:cNvPr id="168" name="Google Shape;168;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7</a:t>
            </a:fld>
            <a:endParaRPr/>
          </a:p>
        </p:txBody>
      </p:sp>
      <p:graphicFrame>
        <p:nvGraphicFramePr>
          <p:cNvPr id="169" name="Google Shape;169;p20"/>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Colite aiguë grave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Prise en charge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Perspectives</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170" name="Google Shape;170;p20"/>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171" name="Google Shape;171;p20"/>
          <p:cNvSpPr txBox="1"/>
          <p:nvPr/>
        </p:nvSpPr>
        <p:spPr>
          <a:xfrm>
            <a:off x="868475" y="2614950"/>
            <a:ext cx="2049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b="1">
                <a:solidFill>
                  <a:srgbClr val="38761D"/>
                </a:solidFill>
                <a:latin typeface="Calibri"/>
                <a:ea typeface="Calibri"/>
                <a:cs typeface="Calibri"/>
                <a:sym typeface="Calibri"/>
              </a:rPr>
              <a:t>50 - 60% rémission</a:t>
            </a:r>
            <a:endParaRPr sz="1800" b="1">
              <a:solidFill>
                <a:srgbClr val="38761D"/>
              </a:solidFill>
              <a:latin typeface="Calibri"/>
              <a:ea typeface="Calibri"/>
              <a:cs typeface="Calibri"/>
              <a:sym typeface="Calibri"/>
            </a:endParaRPr>
          </a:p>
        </p:txBody>
      </p:sp>
      <p:graphicFrame>
        <p:nvGraphicFramePr>
          <p:cNvPr id="172" name="Google Shape;172;p20"/>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173" name="Google Shape;173;p20"/>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Google Shape;184;p21">
            <a:extLst>
              <a:ext uri="{FF2B5EF4-FFF2-40B4-BE49-F238E27FC236}">
                <a16:creationId xmlns:a16="http://schemas.microsoft.com/office/drawing/2014/main" id="{0B80AEC4-1491-494A-3FE5-D0E76B94A8FC}"/>
              </a:ext>
            </a:extLst>
          </p:cNvPr>
          <p:cNvSpPr/>
          <p:nvPr/>
        </p:nvSpPr>
        <p:spPr>
          <a:xfrm>
            <a:off x="833765" y="2308593"/>
            <a:ext cx="210326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500" b="1" dirty="0">
                <a:solidFill>
                  <a:schemeClr val="dk1"/>
                </a:solidFill>
                <a:latin typeface="Calibri"/>
                <a:ea typeface="Calibri"/>
                <a:cs typeface="Calibri"/>
                <a:sym typeface="Calibri"/>
              </a:rPr>
              <a:t>Corticothérapie IV</a:t>
            </a:r>
            <a:endParaRPr sz="1500" b="1" dirty="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1"/>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179" name="Google Shape;179;p21"/>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180" name="Google Shape;180;p21"/>
          <p:cNvSpPr/>
          <p:nvPr/>
        </p:nvSpPr>
        <p:spPr>
          <a:xfrm>
            <a:off x="435100" y="1117125"/>
            <a:ext cx="82533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Colite aiguë grave (Truelove Witts ou Lichtiger ≥ 10)</a:t>
            </a:r>
            <a:endParaRPr sz="1800">
              <a:solidFill>
                <a:schemeClr val="dk1"/>
              </a:solidFill>
              <a:latin typeface="Calibri"/>
              <a:ea typeface="Calibri"/>
              <a:cs typeface="Calibri"/>
              <a:sym typeface="Calibri"/>
            </a:endParaRPr>
          </a:p>
        </p:txBody>
      </p:sp>
      <p:sp>
        <p:nvSpPr>
          <p:cNvPr id="181" name="Google Shape;181;p21"/>
          <p:cNvSpPr/>
          <p:nvPr/>
        </p:nvSpPr>
        <p:spPr>
          <a:xfrm>
            <a:off x="3020475" y="1901781"/>
            <a:ext cx="23472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a:solidFill>
                  <a:schemeClr val="dk1"/>
                </a:solidFill>
                <a:latin typeface="Calibri"/>
                <a:ea typeface="Calibri"/>
                <a:cs typeface="Calibri"/>
                <a:sym typeface="Calibri"/>
              </a:rPr>
              <a:t>Complication ?</a:t>
            </a:r>
            <a:endParaRPr sz="1600">
              <a:solidFill>
                <a:schemeClr val="dk1"/>
              </a:solidFill>
              <a:latin typeface="Calibri"/>
              <a:ea typeface="Calibri"/>
              <a:cs typeface="Calibri"/>
              <a:sym typeface="Calibri"/>
            </a:endParaRPr>
          </a:p>
        </p:txBody>
      </p:sp>
      <p:sp>
        <p:nvSpPr>
          <p:cNvPr id="182" name="Google Shape;182;p21"/>
          <p:cNvSpPr/>
          <p:nvPr/>
        </p:nvSpPr>
        <p:spPr>
          <a:xfrm rot="-5400000">
            <a:off x="7471600" y="2977581"/>
            <a:ext cx="2627400" cy="4758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latin typeface="Calibri"/>
                <a:ea typeface="Calibri"/>
                <a:cs typeface="Calibri"/>
                <a:sym typeface="Calibri"/>
              </a:rPr>
              <a:t>CHIRURGIE</a:t>
            </a:r>
            <a:endParaRPr sz="1600" b="1">
              <a:solidFill>
                <a:schemeClr val="dk1"/>
              </a:solidFill>
              <a:latin typeface="Calibri"/>
              <a:ea typeface="Calibri"/>
              <a:cs typeface="Calibri"/>
              <a:sym typeface="Calibri"/>
            </a:endParaRPr>
          </a:p>
        </p:txBody>
      </p:sp>
      <p:cxnSp>
        <p:nvCxnSpPr>
          <p:cNvPr id="183" name="Google Shape;183;p21"/>
          <p:cNvCxnSpPr>
            <a:stCxn id="181" idx="3"/>
          </p:cNvCxnSpPr>
          <p:nvPr/>
        </p:nvCxnSpPr>
        <p:spPr>
          <a:xfrm>
            <a:off x="5367675" y="2054931"/>
            <a:ext cx="3179700" cy="1800"/>
          </a:xfrm>
          <a:prstGeom prst="straightConnector1">
            <a:avLst/>
          </a:prstGeom>
          <a:noFill/>
          <a:ln w="9525" cap="flat" cmpd="sng">
            <a:solidFill>
              <a:schemeClr val="dk2"/>
            </a:solidFill>
            <a:prstDash val="solid"/>
            <a:round/>
            <a:headEnd type="none" w="med" len="med"/>
            <a:tailEnd type="triangle" w="med" len="med"/>
          </a:ln>
        </p:spPr>
      </p:cxnSp>
      <p:sp>
        <p:nvSpPr>
          <p:cNvPr id="185" name="Google Shape;185;p21"/>
          <p:cNvSpPr txBox="1"/>
          <p:nvPr/>
        </p:nvSpPr>
        <p:spPr>
          <a:xfrm>
            <a:off x="0" y="2294088"/>
            <a:ext cx="9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i="1">
                <a:solidFill>
                  <a:schemeClr val="dk2"/>
                </a:solidFill>
                <a:latin typeface="Calibri"/>
                <a:ea typeface="Calibri"/>
                <a:cs typeface="Calibri"/>
                <a:sym typeface="Calibri"/>
              </a:rPr>
              <a:t>1ère ligne</a:t>
            </a:r>
            <a:endParaRPr b="1" i="1">
              <a:solidFill>
                <a:schemeClr val="dk2"/>
              </a:solidFill>
              <a:latin typeface="Calibri"/>
              <a:ea typeface="Calibri"/>
              <a:cs typeface="Calibri"/>
              <a:sym typeface="Calibri"/>
            </a:endParaRPr>
          </a:p>
        </p:txBody>
      </p:sp>
      <p:sp>
        <p:nvSpPr>
          <p:cNvPr id="186" name="Google Shape;186;p21"/>
          <p:cNvSpPr/>
          <p:nvPr/>
        </p:nvSpPr>
        <p:spPr>
          <a:xfrm>
            <a:off x="158750" y="4704425"/>
            <a:ext cx="818250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600" b="1">
                <a:solidFill>
                  <a:schemeClr val="dk1"/>
                </a:solidFill>
                <a:latin typeface="Calibri"/>
                <a:ea typeface="Calibri"/>
                <a:cs typeface="Calibri"/>
                <a:sym typeface="Calibri"/>
              </a:rPr>
              <a:t>DISCUSSION MULTIDISCIPLINAIRE À CHAQUE LIGNE</a:t>
            </a:r>
            <a:endParaRPr sz="1600">
              <a:solidFill>
                <a:schemeClr val="dk1"/>
              </a:solidFill>
              <a:latin typeface="Calibri"/>
              <a:ea typeface="Calibri"/>
              <a:cs typeface="Calibri"/>
              <a:sym typeface="Calibri"/>
            </a:endParaRPr>
          </a:p>
        </p:txBody>
      </p:sp>
      <p:cxnSp>
        <p:nvCxnSpPr>
          <p:cNvPr id="187" name="Google Shape;187;p21"/>
          <p:cNvCxnSpPr>
            <a:stCxn id="188" idx="2"/>
            <a:endCxn id="189" idx="0"/>
          </p:cNvCxnSpPr>
          <p:nvPr/>
        </p:nvCxnSpPr>
        <p:spPr>
          <a:xfrm>
            <a:off x="1852575" y="2600502"/>
            <a:ext cx="0" cy="217200"/>
          </a:xfrm>
          <a:prstGeom prst="straightConnector1">
            <a:avLst/>
          </a:prstGeom>
          <a:noFill/>
          <a:ln w="9525" cap="flat" cmpd="sng">
            <a:solidFill>
              <a:schemeClr val="dk2"/>
            </a:solidFill>
            <a:prstDash val="solid"/>
            <a:round/>
            <a:headEnd type="none" w="med" len="med"/>
            <a:tailEnd type="triangle" w="med" len="med"/>
          </a:ln>
        </p:spPr>
      </p:cxnSp>
      <p:sp>
        <p:nvSpPr>
          <p:cNvPr id="189" name="Google Shape;189;p21"/>
          <p:cNvSpPr/>
          <p:nvPr/>
        </p:nvSpPr>
        <p:spPr>
          <a:xfrm>
            <a:off x="922875" y="2817702"/>
            <a:ext cx="185940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500" b="1">
                <a:solidFill>
                  <a:schemeClr val="dk1"/>
                </a:solidFill>
                <a:latin typeface="Calibri"/>
                <a:ea typeface="Calibri"/>
                <a:cs typeface="Calibri"/>
                <a:sym typeface="Calibri"/>
              </a:rPr>
              <a:t>Inflix ou Ciclosporine</a:t>
            </a:r>
            <a:endParaRPr sz="1500" b="1">
              <a:solidFill>
                <a:schemeClr val="dk1"/>
              </a:solidFill>
              <a:latin typeface="Calibri"/>
              <a:ea typeface="Calibri"/>
              <a:cs typeface="Calibri"/>
              <a:sym typeface="Calibri"/>
            </a:endParaRPr>
          </a:p>
        </p:txBody>
      </p:sp>
      <p:sp>
        <p:nvSpPr>
          <p:cNvPr id="190" name="Google Shape;190;p21"/>
          <p:cNvSpPr txBox="1"/>
          <p:nvPr/>
        </p:nvSpPr>
        <p:spPr>
          <a:xfrm>
            <a:off x="-6824" y="2753136"/>
            <a:ext cx="929624" cy="288147"/>
          </a:xfrm>
          <a:prstGeom prst="rect">
            <a:avLst/>
          </a:prstGeom>
          <a:noFill/>
          <a:ln>
            <a:noFill/>
          </a:ln>
        </p:spPr>
        <p:txBody>
          <a:bodyPr spcFirstLastPara="1" wrap="square" lIns="36000" tIns="36000" rIns="36000" bIns="36000" anchor="t" anchorCtr="0">
            <a:spAutoFit/>
          </a:bodyPr>
          <a:lstStyle/>
          <a:p>
            <a:pPr marL="0" marR="0" lvl="0" indent="0" algn="ctr" rtl="0">
              <a:spcBef>
                <a:spcPts val="0"/>
              </a:spcBef>
              <a:spcAft>
                <a:spcPts val="0"/>
              </a:spcAft>
              <a:buNone/>
            </a:pPr>
            <a:r>
              <a:rPr lang="fr" b="1" i="1" dirty="0">
                <a:solidFill>
                  <a:schemeClr val="dk2"/>
                </a:solidFill>
                <a:latin typeface="Calibri"/>
                <a:ea typeface="Calibri"/>
                <a:cs typeface="Calibri"/>
                <a:sym typeface="Calibri"/>
              </a:rPr>
              <a:t>2ème ligne</a:t>
            </a:r>
            <a:endParaRPr b="1" i="1" dirty="0">
              <a:solidFill>
                <a:schemeClr val="dk2"/>
              </a:solidFill>
              <a:latin typeface="Calibri"/>
              <a:ea typeface="Calibri"/>
              <a:cs typeface="Calibri"/>
              <a:sym typeface="Calibri"/>
            </a:endParaRPr>
          </a:p>
        </p:txBody>
      </p:sp>
      <p:cxnSp>
        <p:nvCxnSpPr>
          <p:cNvPr id="191" name="Google Shape;191;p21"/>
          <p:cNvCxnSpPr>
            <a:stCxn id="189" idx="3"/>
          </p:cNvCxnSpPr>
          <p:nvPr/>
        </p:nvCxnSpPr>
        <p:spPr>
          <a:xfrm>
            <a:off x="2782275" y="2970852"/>
            <a:ext cx="5780400" cy="12900"/>
          </a:xfrm>
          <a:prstGeom prst="straightConnector1">
            <a:avLst/>
          </a:prstGeom>
          <a:noFill/>
          <a:ln w="9525" cap="flat" cmpd="sng">
            <a:solidFill>
              <a:schemeClr val="dk2"/>
            </a:solidFill>
            <a:prstDash val="solid"/>
            <a:round/>
            <a:headEnd type="none" w="med" len="med"/>
            <a:tailEnd type="triangle" w="med" len="med"/>
          </a:ln>
        </p:spPr>
      </p:cxnSp>
      <p:sp>
        <p:nvSpPr>
          <p:cNvPr id="192" name="Google Shape;192;p21"/>
          <p:cNvSpPr/>
          <p:nvPr/>
        </p:nvSpPr>
        <p:spPr>
          <a:xfrm>
            <a:off x="435100" y="1509450"/>
            <a:ext cx="8253300" cy="306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Hospitalisation et bilan initial : Bio, TDM AP, rectosigmoïdoscopie</a:t>
            </a:r>
            <a:endParaRPr sz="1800" b="1">
              <a:solidFill>
                <a:schemeClr val="dk1"/>
              </a:solidFill>
              <a:latin typeface="Calibri"/>
              <a:ea typeface="Calibri"/>
              <a:cs typeface="Calibri"/>
              <a:sym typeface="Calibri"/>
            </a:endParaRPr>
          </a:p>
        </p:txBody>
      </p:sp>
      <p:sp>
        <p:nvSpPr>
          <p:cNvPr id="193" name="Google Shape;193;p21"/>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3"/>
            </a:pPr>
            <a:r>
              <a:rPr lang="fr" sz="1800" b="1">
                <a:latin typeface="Calibri"/>
                <a:ea typeface="Calibri"/>
                <a:cs typeface="Calibri"/>
                <a:sym typeface="Calibri"/>
              </a:rPr>
              <a:t>Prise en charge médicale</a:t>
            </a:r>
            <a:endParaRPr sz="1800" b="1">
              <a:solidFill>
                <a:srgbClr val="000000"/>
              </a:solidFill>
              <a:latin typeface="Calibri"/>
              <a:ea typeface="Calibri"/>
              <a:cs typeface="Calibri"/>
              <a:sym typeface="Calibri"/>
            </a:endParaRPr>
          </a:p>
        </p:txBody>
      </p:sp>
      <p:cxnSp>
        <p:nvCxnSpPr>
          <p:cNvPr id="194" name="Google Shape;194;p21"/>
          <p:cNvCxnSpPr/>
          <p:nvPr/>
        </p:nvCxnSpPr>
        <p:spPr>
          <a:xfrm>
            <a:off x="2776600" y="2445450"/>
            <a:ext cx="5776500" cy="3600"/>
          </a:xfrm>
          <a:prstGeom prst="straightConnector1">
            <a:avLst/>
          </a:prstGeom>
          <a:noFill/>
          <a:ln w="9525" cap="flat" cmpd="sng">
            <a:solidFill>
              <a:schemeClr val="dk2"/>
            </a:solidFill>
            <a:prstDash val="solid"/>
            <a:round/>
            <a:headEnd type="none" w="med" len="med"/>
            <a:tailEnd type="triangle" w="med" len="med"/>
          </a:ln>
        </p:spPr>
      </p:cxnSp>
      <p:cxnSp>
        <p:nvCxnSpPr>
          <p:cNvPr id="195" name="Google Shape;195;p21"/>
          <p:cNvCxnSpPr>
            <a:cxnSpLocks/>
            <a:stCxn id="181" idx="1"/>
          </p:cNvCxnSpPr>
          <p:nvPr/>
        </p:nvCxnSpPr>
        <p:spPr>
          <a:xfrm flipH="1">
            <a:off x="1852575" y="2054931"/>
            <a:ext cx="1167900" cy="239100"/>
          </a:xfrm>
          <a:prstGeom prst="bentConnector2">
            <a:avLst/>
          </a:prstGeom>
          <a:noFill/>
          <a:ln w="9525" cap="flat" cmpd="sng">
            <a:solidFill>
              <a:schemeClr val="dk2"/>
            </a:solidFill>
            <a:prstDash val="solid"/>
            <a:round/>
            <a:headEnd type="none" w="med" len="med"/>
            <a:tailEnd type="triangle" w="med" len="med"/>
          </a:ln>
        </p:spPr>
      </p:cxnSp>
      <p:sp>
        <p:nvSpPr>
          <p:cNvPr id="196" name="Google Shape;196;p21"/>
          <p:cNvSpPr txBox="1"/>
          <p:nvPr/>
        </p:nvSpPr>
        <p:spPr>
          <a:xfrm>
            <a:off x="2067125" y="1832577"/>
            <a:ext cx="38910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6AA84F"/>
                </a:solidFill>
              </a:rPr>
              <a:t>NON</a:t>
            </a:r>
            <a:endParaRPr sz="900" i="1">
              <a:solidFill>
                <a:srgbClr val="6AA84F"/>
              </a:solidFill>
            </a:endParaRPr>
          </a:p>
        </p:txBody>
      </p:sp>
      <p:sp>
        <p:nvSpPr>
          <p:cNvPr id="197" name="Google Shape;197;p21"/>
          <p:cNvSpPr txBox="1"/>
          <p:nvPr/>
        </p:nvSpPr>
        <p:spPr>
          <a:xfrm>
            <a:off x="5664900" y="1815750"/>
            <a:ext cx="34791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900" i="1">
                <a:solidFill>
                  <a:srgbClr val="CC0000"/>
                </a:solidFill>
              </a:rPr>
              <a:t>OUI</a:t>
            </a:r>
            <a:endParaRPr sz="900" i="1">
              <a:solidFill>
                <a:srgbClr val="CC0000"/>
              </a:solidFill>
            </a:endParaRPr>
          </a:p>
        </p:txBody>
      </p:sp>
      <p:sp>
        <p:nvSpPr>
          <p:cNvPr id="198" name="Google Shape;198;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8</a:t>
            </a:fld>
            <a:endParaRPr/>
          </a:p>
        </p:txBody>
      </p:sp>
      <p:sp>
        <p:nvSpPr>
          <p:cNvPr id="199" name="Google Shape;199;p21"/>
          <p:cNvSpPr txBox="1"/>
          <p:nvPr/>
        </p:nvSpPr>
        <p:spPr>
          <a:xfrm>
            <a:off x="625650" y="3124175"/>
            <a:ext cx="2474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b="1">
                <a:solidFill>
                  <a:srgbClr val="38761D"/>
                </a:solidFill>
                <a:latin typeface="Calibri"/>
                <a:ea typeface="Calibri"/>
                <a:cs typeface="Calibri"/>
                <a:sym typeface="Calibri"/>
              </a:rPr>
              <a:t>80 - 90% de rémission</a:t>
            </a:r>
            <a:endParaRPr sz="1800" b="1">
              <a:solidFill>
                <a:srgbClr val="38761D"/>
              </a:solidFill>
              <a:latin typeface="Calibri"/>
              <a:ea typeface="Calibri"/>
              <a:cs typeface="Calibri"/>
              <a:sym typeface="Calibri"/>
            </a:endParaRPr>
          </a:p>
        </p:txBody>
      </p:sp>
      <p:sp>
        <p:nvSpPr>
          <p:cNvPr id="200" name="Google Shape;200;p21"/>
          <p:cNvSpPr/>
          <p:nvPr/>
        </p:nvSpPr>
        <p:spPr>
          <a:xfrm>
            <a:off x="6330600" y="2231575"/>
            <a:ext cx="1859400" cy="1770600"/>
          </a:xfrm>
          <a:prstGeom prst="roundRect">
            <a:avLst>
              <a:gd name="adj" fmla="val 1666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u="sng">
                <a:solidFill>
                  <a:schemeClr val="dk1"/>
                </a:solidFill>
                <a:latin typeface="Calibri"/>
                <a:ea typeface="Calibri"/>
                <a:cs typeface="Calibri"/>
                <a:sym typeface="Calibri"/>
              </a:rPr>
              <a:t>Discuter si :</a:t>
            </a:r>
            <a:r>
              <a:rPr lang="fr">
                <a:solidFill>
                  <a:schemeClr val="dk1"/>
                </a:solidFill>
                <a:latin typeface="Calibri"/>
                <a:ea typeface="Calibri"/>
                <a:cs typeface="Calibri"/>
                <a:sym typeface="Calibri"/>
              </a:rPr>
              <a:t> </a:t>
            </a:r>
            <a:br>
              <a:rPr lang="fr">
                <a:solidFill>
                  <a:schemeClr val="dk1"/>
                </a:solidFill>
                <a:latin typeface="Calibri"/>
                <a:ea typeface="Calibri"/>
                <a:cs typeface="Calibri"/>
                <a:sym typeface="Calibri"/>
              </a:rPr>
            </a:br>
            <a:endParaRPr sz="110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a:solidFill>
                  <a:schemeClr val="dk1"/>
                </a:solidFill>
                <a:latin typeface="Calibri"/>
                <a:ea typeface="Calibri"/>
                <a:cs typeface="Calibri"/>
                <a:sym typeface="Calibri"/>
              </a:rPr>
              <a:t>Âge avancé</a:t>
            </a:r>
            <a:endParaRPr sz="150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a:solidFill>
                  <a:schemeClr val="dk1"/>
                </a:solidFill>
                <a:latin typeface="Calibri"/>
                <a:ea typeface="Calibri"/>
                <a:cs typeface="Calibri"/>
                <a:sym typeface="Calibri"/>
              </a:rPr>
              <a:t>Dénutrition</a:t>
            </a:r>
            <a:endParaRPr sz="150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a:solidFill>
                  <a:schemeClr val="dk1"/>
                </a:solidFill>
                <a:latin typeface="Calibri"/>
                <a:ea typeface="Calibri"/>
                <a:cs typeface="Calibri"/>
                <a:sym typeface="Calibri"/>
              </a:rPr>
              <a:t>Comorbidités</a:t>
            </a:r>
            <a:endParaRPr sz="1500">
              <a:solidFill>
                <a:schemeClr val="dk1"/>
              </a:solidFill>
              <a:latin typeface="Calibri"/>
              <a:ea typeface="Calibri"/>
              <a:cs typeface="Calibri"/>
              <a:sym typeface="Calibri"/>
            </a:endParaRPr>
          </a:p>
          <a:p>
            <a:pPr marL="89999" lvl="0" indent="-190500" algn="l" rtl="0">
              <a:spcBef>
                <a:spcPts val="0"/>
              </a:spcBef>
              <a:spcAft>
                <a:spcPts val="0"/>
              </a:spcAft>
              <a:buClr>
                <a:schemeClr val="dk1"/>
              </a:buClr>
              <a:buSzPts val="1500"/>
              <a:buFont typeface="Calibri"/>
              <a:buChar char="-"/>
            </a:pPr>
            <a:r>
              <a:rPr lang="fr" sz="1500">
                <a:solidFill>
                  <a:schemeClr val="dk1"/>
                </a:solidFill>
                <a:latin typeface="Calibri"/>
                <a:ea typeface="Calibri"/>
                <a:cs typeface="Calibri"/>
                <a:sym typeface="Calibri"/>
              </a:rPr>
              <a:t>Échec traitements</a:t>
            </a:r>
            <a:endParaRPr sz="1500">
              <a:solidFill>
                <a:schemeClr val="dk1"/>
              </a:solidFill>
              <a:latin typeface="Calibri"/>
              <a:ea typeface="Calibri"/>
              <a:cs typeface="Calibri"/>
              <a:sym typeface="Calibri"/>
            </a:endParaRPr>
          </a:p>
        </p:txBody>
      </p:sp>
      <p:graphicFrame>
        <p:nvGraphicFramePr>
          <p:cNvPr id="201" name="Google Shape;201;p21"/>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202" name="Google Shape;202;p21"/>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Google Shape;184;p21">
            <a:extLst>
              <a:ext uri="{FF2B5EF4-FFF2-40B4-BE49-F238E27FC236}">
                <a16:creationId xmlns:a16="http://schemas.microsoft.com/office/drawing/2014/main" id="{F0EEC936-1454-8BF5-D445-F8EA07AB899E}"/>
              </a:ext>
            </a:extLst>
          </p:cNvPr>
          <p:cNvSpPr/>
          <p:nvPr/>
        </p:nvSpPr>
        <p:spPr>
          <a:xfrm>
            <a:off x="833765" y="2308593"/>
            <a:ext cx="210326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500" b="1" dirty="0">
                <a:solidFill>
                  <a:schemeClr val="dk1"/>
                </a:solidFill>
                <a:latin typeface="Calibri"/>
                <a:ea typeface="Calibri"/>
                <a:cs typeface="Calibri"/>
                <a:sym typeface="Calibri"/>
              </a:rPr>
              <a:t>Corticothérapie IV</a:t>
            </a:r>
            <a:endParaRPr sz="1500" b="1" dirty="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graphicFrame>
        <p:nvGraphicFramePr>
          <p:cNvPr id="207" name="Google Shape;207;p22"/>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Colite aiguë grave</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rgbClr val="FFFFFF"/>
                          </a:solidFill>
                          <a:latin typeface="Calibri"/>
                          <a:ea typeface="Calibri"/>
                          <a:cs typeface="Calibri"/>
                          <a:sym typeface="Calibri"/>
                        </a:rPr>
                        <a:t>Prise en charge</a:t>
                      </a:r>
                      <a:endParaRPr sz="1700" b="1">
                        <a:solidFill>
                          <a:srgbClr val="FFFFFF"/>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Perspectives</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208" name="Google Shape;208;p22"/>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09" name="Google Shape;209;p22"/>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2"/>
            </a:pPr>
            <a:r>
              <a:rPr lang="fr" sz="1800" b="1">
                <a:latin typeface="Calibri"/>
                <a:ea typeface="Calibri"/>
                <a:cs typeface="Calibri"/>
                <a:sym typeface="Calibri"/>
              </a:rPr>
              <a:t>Recherche d’une complication</a:t>
            </a:r>
            <a:endParaRPr sz="1800" b="1">
              <a:solidFill>
                <a:srgbClr val="000000"/>
              </a:solidFill>
              <a:latin typeface="Calibri"/>
              <a:ea typeface="Calibri"/>
              <a:cs typeface="Calibri"/>
              <a:sym typeface="Calibri"/>
            </a:endParaRPr>
          </a:p>
        </p:txBody>
      </p:sp>
      <p:sp>
        <p:nvSpPr>
          <p:cNvPr id="210" name="Google Shape;210;p22"/>
          <p:cNvSpPr/>
          <p:nvPr/>
        </p:nvSpPr>
        <p:spPr>
          <a:xfrm>
            <a:off x="435100" y="1117125"/>
            <a:ext cx="8253300" cy="306300"/>
          </a:xfrm>
          <a:prstGeom prst="roundRect">
            <a:avLst>
              <a:gd name="adj" fmla="val 16667"/>
            </a:avLst>
          </a:prstGeom>
          <a:solidFill>
            <a:srgbClr val="F9E0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Colite aiguë grave (Truelove Witts ou Lichtiger ≥ 10)</a:t>
            </a:r>
            <a:endParaRPr sz="1800">
              <a:solidFill>
                <a:schemeClr val="dk1"/>
              </a:solidFill>
              <a:latin typeface="Calibri"/>
              <a:ea typeface="Calibri"/>
              <a:cs typeface="Calibri"/>
              <a:sym typeface="Calibri"/>
            </a:endParaRPr>
          </a:p>
        </p:txBody>
      </p:sp>
      <p:sp>
        <p:nvSpPr>
          <p:cNvPr id="212" name="Google Shape;212;p22"/>
          <p:cNvSpPr txBox="1"/>
          <p:nvPr/>
        </p:nvSpPr>
        <p:spPr>
          <a:xfrm>
            <a:off x="0" y="2294088"/>
            <a:ext cx="9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i="1">
                <a:solidFill>
                  <a:schemeClr val="dk2"/>
                </a:solidFill>
                <a:latin typeface="Calibri"/>
                <a:ea typeface="Calibri"/>
                <a:cs typeface="Calibri"/>
                <a:sym typeface="Calibri"/>
              </a:rPr>
              <a:t>1ère ligne</a:t>
            </a:r>
            <a:endParaRPr b="1" i="1">
              <a:solidFill>
                <a:schemeClr val="dk2"/>
              </a:solidFill>
              <a:latin typeface="Calibri"/>
              <a:ea typeface="Calibri"/>
              <a:cs typeface="Calibri"/>
              <a:sym typeface="Calibri"/>
            </a:endParaRPr>
          </a:p>
        </p:txBody>
      </p:sp>
      <p:cxnSp>
        <p:nvCxnSpPr>
          <p:cNvPr id="213" name="Google Shape;213;p22"/>
          <p:cNvCxnSpPr>
            <a:stCxn id="214" idx="2"/>
            <a:endCxn id="215" idx="0"/>
          </p:cNvCxnSpPr>
          <p:nvPr/>
        </p:nvCxnSpPr>
        <p:spPr>
          <a:xfrm>
            <a:off x="1852575" y="2600502"/>
            <a:ext cx="0" cy="217200"/>
          </a:xfrm>
          <a:prstGeom prst="straightConnector1">
            <a:avLst/>
          </a:prstGeom>
          <a:noFill/>
          <a:ln w="9525" cap="flat" cmpd="sng">
            <a:solidFill>
              <a:schemeClr val="dk2"/>
            </a:solidFill>
            <a:prstDash val="solid"/>
            <a:round/>
            <a:headEnd type="none" w="med" len="med"/>
            <a:tailEnd type="triangle" w="med" len="med"/>
          </a:ln>
        </p:spPr>
      </p:cxnSp>
      <p:sp>
        <p:nvSpPr>
          <p:cNvPr id="215" name="Google Shape;215;p22"/>
          <p:cNvSpPr/>
          <p:nvPr/>
        </p:nvSpPr>
        <p:spPr>
          <a:xfrm>
            <a:off x="922875" y="2817702"/>
            <a:ext cx="185940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500" b="1">
                <a:solidFill>
                  <a:schemeClr val="dk1"/>
                </a:solidFill>
                <a:latin typeface="Calibri"/>
                <a:ea typeface="Calibri"/>
                <a:cs typeface="Calibri"/>
                <a:sym typeface="Calibri"/>
              </a:rPr>
              <a:t>Inflix ou Ciclosporine</a:t>
            </a:r>
            <a:endParaRPr sz="1500" b="1">
              <a:solidFill>
                <a:schemeClr val="dk1"/>
              </a:solidFill>
              <a:latin typeface="Calibri"/>
              <a:ea typeface="Calibri"/>
              <a:cs typeface="Calibri"/>
              <a:sym typeface="Calibri"/>
            </a:endParaRPr>
          </a:p>
        </p:txBody>
      </p:sp>
      <p:sp>
        <p:nvSpPr>
          <p:cNvPr id="216" name="Google Shape;216;p22"/>
          <p:cNvSpPr txBox="1"/>
          <p:nvPr/>
        </p:nvSpPr>
        <p:spPr>
          <a:xfrm>
            <a:off x="0" y="2753136"/>
            <a:ext cx="922800" cy="288147"/>
          </a:xfrm>
          <a:prstGeom prst="rect">
            <a:avLst/>
          </a:prstGeom>
          <a:noFill/>
          <a:ln>
            <a:noFill/>
          </a:ln>
        </p:spPr>
        <p:txBody>
          <a:bodyPr spcFirstLastPara="1" wrap="square" lIns="36000" tIns="36000" rIns="36000" bIns="36000" anchor="t" anchorCtr="0">
            <a:spAutoFit/>
          </a:bodyPr>
          <a:lstStyle/>
          <a:p>
            <a:pPr marL="0" marR="0" lvl="0" indent="0" algn="ctr" rtl="0">
              <a:spcBef>
                <a:spcPts val="0"/>
              </a:spcBef>
              <a:spcAft>
                <a:spcPts val="0"/>
              </a:spcAft>
              <a:buNone/>
            </a:pPr>
            <a:r>
              <a:rPr lang="fr" b="1" i="1" dirty="0">
                <a:solidFill>
                  <a:schemeClr val="dk2"/>
                </a:solidFill>
                <a:latin typeface="Calibri"/>
                <a:ea typeface="Calibri"/>
                <a:cs typeface="Calibri"/>
                <a:sym typeface="Calibri"/>
              </a:rPr>
              <a:t>2ème ligne</a:t>
            </a:r>
            <a:endParaRPr b="1" i="1" dirty="0">
              <a:solidFill>
                <a:schemeClr val="dk2"/>
              </a:solidFill>
              <a:latin typeface="Calibri"/>
              <a:ea typeface="Calibri"/>
              <a:cs typeface="Calibri"/>
              <a:sym typeface="Calibri"/>
            </a:endParaRPr>
          </a:p>
        </p:txBody>
      </p:sp>
      <p:sp>
        <p:nvSpPr>
          <p:cNvPr id="217" name="Google Shape;217;p22"/>
          <p:cNvSpPr/>
          <p:nvPr/>
        </p:nvSpPr>
        <p:spPr>
          <a:xfrm>
            <a:off x="780075" y="3212150"/>
            <a:ext cx="2261076" cy="306300"/>
          </a:xfrm>
          <a:prstGeom prst="roundRect">
            <a:avLst>
              <a:gd name="adj" fmla="val 16667"/>
            </a:avLst>
          </a:prstGeom>
          <a:solidFill>
            <a:srgbClr val="FFFFFF"/>
          </a:solidFill>
          <a:ln w="9525" cap="flat" cmpd="sng">
            <a:solidFill>
              <a:schemeClr val="dk2"/>
            </a:solidFill>
            <a:prstDash val="dot"/>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fr" sz="1500" i="1" dirty="0" err="1">
                <a:solidFill>
                  <a:srgbClr val="38761D"/>
                </a:solidFill>
                <a:latin typeface="Calibri"/>
                <a:ea typeface="Calibri"/>
                <a:cs typeface="Calibri"/>
                <a:sym typeface="Calibri"/>
              </a:rPr>
              <a:t>Védo</a:t>
            </a:r>
            <a:r>
              <a:rPr lang="fr" sz="1500" i="1" dirty="0">
                <a:solidFill>
                  <a:srgbClr val="38761D"/>
                </a:solidFill>
                <a:latin typeface="Calibri"/>
                <a:ea typeface="Calibri"/>
                <a:cs typeface="Calibri"/>
                <a:sym typeface="Calibri"/>
              </a:rPr>
              <a:t> - </a:t>
            </a:r>
            <a:r>
              <a:rPr lang="fr" sz="1500" i="1" dirty="0" err="1">
                <a:solidFill>
                  <a:srgbClr val="38761D"/>
                </a:solidFill>
                <a:latin typeface="Calibri"/>
                <a:ea typeface="Calibri"/>
                <a:cs typeface="Calibri"/>
                <a:sym typeface="Calibri"/>
              </a:rPr>
              <a:t>Tofa</a:t>
            </a:r>
            <a:r>
              <a:rPr lang="fr" sz="1500" i="1" dirty="0">
                <a:solidFill>
                  <a:srgbClr val="38761D"/>
                </a:solidFill>
                <a:latin typeface="Calibri"/>
                <a:ea typeface="Calibri"/>
                <a:cs typeface="Calibri"/>
                <a:sym typeface="Calibri"/>
              </a:rPr>
              <a:t> - </a:t>
            </a:r>
            <a:r>
              <a:rPr lang="fr" sz="1500" i="1" dirty="0" err="1">
                <a:solidFill>
                  <a:srgbClr val="38761D"/>
                </a:solidFill>
                <a:latin typeface="Calibri"/>
                <a:ea typeface="Calibri"/>
                <a:cs typeface="Calibri"/>
                <a:sym typeface="Calibri"/>
              </a:rPr>
              <a:t>Ustek</a:t>
            </a:r>
            <a:r>
              <a:rPr lang="fr" sz="1500" i="1" dirty="0">
                <a:solidFill>
                  <a:srgbClr val="38761D"/>
                </a:solidFill>
                <a:latin typeface="Calibri"/>
                <a:ea typeface="Calibri"/>
                <a:cs typeface="Calibri"/>
                <a:sym typeface="Calibri"/>
              </a:rPr>
              <a:t> - </a:t>
            </a:r>
            <a:r>
              <a:rPr lang="fr" sz="1500" i="1" dirty="0" err="1">
                <a:solidFill>
                  <a:srgbClr val="38761D"/>
                </a:solidFill>
                <a:latin typeface="Calibri"/>
                <a:ea typeface="Calibri"/>
                <a:cs typeface="Calibri"/>
                <a:sym typeface="Calibri"/>
              </a:rPr>
              <a:t>Upada</a:t>
            </a:r>
            <a:endParaRPr sz="1500" i="1" dirty="0">
              <a:solidFill>
                <a:srgbClr val="38761D"/>
              </a:solidFill>
              <a:latin typeface="Calibri"/>
              <a:ea typeface="Calibri"/>
              <a:cs typeface="Calibri"/>
              <a:sym typeface="Calibri"/>
            </a:endParaRPr>
          </a:p>
        </p:txBody>
      </p:sp>
      <p:pic>
        <p:nvPicPr>
          <p:cNvPr id="218" name="Google Shape;218;p22"/>
          <p:cNvPicPr preferRelativeResize="0"/>
          <p:nvPr/>
        </p:nvPicPr>
        <p:blipFill>
          <a:blip r:embed="rId4">
            <a:alphaModFix/>
          </a:blip>
          <a:stretch>
            <a:fillRect/>
          </a:stretch>
        </p:blipFill>
        <p:spPr>
          <a:xfrm>
            <a:off x="4284729" y="1818537"/>
            <a:ext cx="3692550" cy="772982"/>
          </a:xfrm>
          <a:prstGeom prst="rect">
            <a:avLst/>
          </a:prstGeom>
          <a:noFill/>
          <a:ln>
            <a:noFill/>
          </a:ln>
        </p:spPr>
      </p:pic>
      <p:sp>
        <p:nvSpPr>
          <p:cNvPr id="219" name="Google Shape;219;p22"/>
          <p:cNvSpPr txBox="1"/>
          <p:nvPr/>
        </p:nvSpPr>
        <p:spPr>
          <a:xfrm>
            <a:off x="3226850" y="1830713"/>
            <a:ext cx="55983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300" b="1">
                <a:solidFill>
                  <a:schemeClr val="dk1"/>
                </a:solidFill>
                <a:latin typeface="Calibri"/>
                <a:ea typeface="Calibri"/>
                <a:cs typeface="Calibri"/>
                <a:sym typeface="Calibri"/>
              </a:rPr>
              <a:t>Ustekinumab</a:t>
            </a:r>
            <a:endParaRPr sz="1300" b="1">
              <a:solidFill>
                <a:schemeClr val="dk1"/>
              </a:solidFill>
              <a:latin typeface="Calibri"/>
              <a:ea typeface="Calibri"/>
              <a:cs typeface="Calibri"/>
              <a:sym typeface="Calibri"/>
            </a:endParaRPr>
          </a:p>
        </p:txBody>
      </p:sp>
      <p:pic>
        <p:nvPicPr>
          <p:cNvPr id="220" name="Google Shape;220;p22"/>
          <p:cNvPicPr preferRelativeResize="0"/>
          <p:nvPr/>
        </p:nvPicPr>
        <p:blipFill>
          <a:blip r:embed="rId5">
            <a:alphaModFix/>
          </a:blip>
          <a:stretch>
            <a:fillRect/>
          </a:stretch>
        </p:blipFill>
        <p:spPr>
          <a:xfrm>
            <a:off x="4303696" y="2571750"/>
            <a:ext cx="3530913" cy="1132650"/>
          </a:xfrm>
          <a:prstGeom prst="rect">
            <a:avLst/>
          </a:prstGeom>
          <a:noFill/>
          <a:ln>
            <a:noFill/>
          </a:ln>
        </p:spPr>
      </p:pic>
      <p:sp>
        <p:nvSpPr>
          <p:cNvPr id="221" name="Google Shape;221;p22"/>
          <p:cNvSpPr txBox="1"/>
          <p:nvPr/>
        </p:nvSpPr>
        <p:spPr>
          <a:xfrm>
            <a:off x="3226850" y="2441888"/>
            <a:ext cx="55983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300" b="1">
                <a:solidFill>
                  <a:schemeClr val="dk1"/>
                </a:solidFill>
                <a:latin typeface="Calibri"/>
                <a:ea typeface="Calibri"/>
                <a:cs typeface="Calibri"/>
                <a:sym typeface="Calibri"/>
              </a:rPr>
              <a:t>Védolizumab</a:t>
            </a:r>
            <a:endParaRPr sz="1300" b="1">
              <a:solidFill>
                <a:schemeClr val="dk1"/>
              </a:solidFill>
              <a:latin typeface="Calibri"/>
              <a:ea typeface="Calibri"/>
              <a:cs typeface="Calibri"/>
              <a:sym typeface="Calibri"/>
            </a:endParaRPr>
          </a:p>
        </p:txBody>
      </p:sp>
      <p:pic>
        <p:nvPicPr>
          <p:cNvPr id="222" name="Google Shape;222;p22"/>
          <p:cNvPicPr preferRelativeResize="0"/>
          <p:nvPr/>
        </p:nvPicPr>
        <p:blipFill>
          <a:blip r:embed="rId6">
            <a:alphaModFix/>
          </a:blip>
          <a:stretch>
            <a:fillRect/>
          </a:stretch>
        </p:blipFill>
        <p:spPr>
          <a:xfrm>
            <a:off x="4241550" y="3719385"/>
            <a:ext cx="2250850" cy="533175"/>
          </a:xfrm>
          <a:prstGeom prst="rect">
            <a:avLst/>
          </a:prstGeom>
          <a:noFill/>
          <a:ln>
            <a:noFill/>
          </a:ln>
        </p:spPr>
      </p:pic>
      <p:pic>
        <p:nvPicPr>
          <p:cNvPr id="223" name="Google Shape;223;p22"/>
          <p:cNvPicPr preferRelativeResize="0"/>
          <p:nvPr/>
        </p:nvPicPr>
        <p:blipFill>
          <a:blip r:embed="rId7">
            <a:alphaModFix/>
          </a:blip>
          <a:stretch>
            <a:fillRect/>
          </a:stretch>
        </p:blipFill>
        <p:spPr>
          <a:xfrm>
            <a:off x="6492392" y="3701161"/>
            <a:ext cx="2495175" cy="596287"/>
          </a:xfrm>
          <a:prstGeom prst="rect">
            <a:avLst/>
          </a:prstGeom>
          <a:noFill/>
          <a:ln>
            <a:noFill/>
          </a:ln>
        </p:spPr>
      </p:pic>
      <p:sp>
        <p:nvSpPr>
          <p:cNvPr id="224" name="Google Shape;224;p22"/>
          <p:cNvSpPr txBox="1"/>
          <p:nvPr/>
        </p:nvSpPr>
        <p:spPr>
          <a:xfrm>
            <a:off x="3226850" y="3719360"/>
            <a:ext cx="55983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300" b="1">
                <a:solidFill>
                  <a:schemeClr val="dk1"/>
                </a:solidFill>
                <a:latin typeface="Calibri"/>
                <a:ea typeface="Calibri"/>
                <a:cs typeface="Calibri"/>
                <a:sym typeface="Calibri"/>
              </a:rPr>
              <a:t>Tofacitinib</a:t>
            </a:r>
            <a:endParaRPr sz="1300" b="1">
              <a:solidFill>
                <a:schemeClr val="dk1"/>
              </a:solidFill>
              <a:latin typeface="Calibri"/>
              <a:ea typeface="Calibri"/>
              <a:cs typeface="Calibri"/>
              <a:sym typeface="Calibri"/>
            </a:endParaRPr>
          </a:p>
        </p:txBody>
      </p:sp>
      <p:sp>
        <p:nvSpPr>
          <p:cNvPr id="225" name="Google Shape;225;p22"/>
          <p:cNvSpPr txBox="1"/>
          <p:nvPr/>
        </p:nvSpPr>
        <p:spPr>
          <a:xfrm>
            <a:off x="3724100" y="4308849"/>
            <a:ext cx="4603800" cy="384900"/>
          </a:xfrm>
          <a:prstGeom prst="rect">
            <a:avLst/>
          </a:prstGeom>
          <a:solidFill>
            <a:srgbClr val="D9EAD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300" b="1">
                <a:solidFill>
                  <a:schemeClr val="dk1"/>
                </a:solidFill>
                <a:latin typeface="Calibri"/>
                <a:ea typeface="Calibri"/>
                <a:cs typeface="Calibri"/>
                <a:sym typeface="Calibri"/>
              </a:rPr>
              <a:t>EN COURS D’ÉVALUATION : À RÉSERVER AUX CENTRES EXPERTS</a:t>
            </a:r>
            <a:endParaRPr sz="1300" b="1">
              <a:solidFill>
                <a:schemeClr val="dk1"/>
              </a:solidFill>
              <a:latin typeface="Calibri"/>
              <a:ea typeface="Calibri"/>
              <a:cs typeface="Calibri"/>
              <a:sym typeface="Calibri"/>
            </a:endParaRPr>
          </a:p>
        </p:txBody>
      </p:sp>
      <p:sp>
        <p:nvSpPr>
          <p:cNvPr id="226" name="Google Shape;226;p22"/>
          <p:cNvSpPr/>
          <p:nvPr/>
        </p:nvSpPr>
        <p:spPr>
          <a:xfrm>
            <a:off x="158750" y="4704425"/>
            <a:ext cx="818250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36000" tIns="36000" rIns="36000" bIns="36000" anchor="ctr" anchorCtr="0">
            <a:noAutofit/>
          </a:bodyPr>
          <a:lstStyle/>
          <a:p>
            <a:pPr marL="0" marR="0" lvl="0" indent="0" algn="ctr" rtl="0">
              <a:spcBef>
                <a:spcPts val="0"/>
              </a:spcBef>
              <a:spcAft>
                <a:spcPts val="0"/>
              </a:spcAft>
              <a:buNone/>
            </a:pPr>
            <a:r>
              <a:rPr lang="fr" sz="1600" b="1">
                <a:solidFill>
                  <a:schemeClr val="dk1"/>
                </a:solidFill>
                <a:latin typeface="Calibri"/>
                <a:ea typeface="Calibri"/>
                <a:cs typeface="Calibri"/>
                <a:sym typeface="Calibri"/>
              </a:rPr>
              <a:t>DISCUSSION MULTIDISCIPLINAIRE À CHAQUE LIGNE</a:t>
            </a:r>
            <a:endParaRPr sz="1600">
              <a:solidFill>
                <a:schemeClr val="dk1"/>
              </a:solidFill>
              <a:latin typeface="Calibri"/>
              <a:ea typeface="Calibri"/>
              <a:cs typeface="Calibri"/>
              <a:sym typeface="Calibri"/>
            </a:endParaRPr>
          </a:p>
        </p:txBody>
      </p:sp>
      <p:sp>
        <p:nvSpPr>
          <p:cNvPr id="227" name="Google Shape;227;p22"/>
          <p:cNvSpPr/>
          <p:nvPr/>
        </p:nvSpPr>
        <p:spPr>
          <a:xfrm>
            <a:off x="435100" y="1509450"/>
            <a:ext cx="8253300" cy="306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800" b="1">
                <a:solidFill>
                  <a:schemeClr val="dk1"/>
                </a:solidFill>
                <a:latin typeface="Calibri"/>
                <a:ea typeface="Calibri"/>
                <a:cs typeface="Calibri"/>
                <a:sym typeface="Calibri"/>
              </a:rPr>
              <a:t>Hospitalisation et bilan initial : Bio, TDM AP, rectosigmoïdoscopie</a:t>
            </a:r>
            <a:endParaRPr sz="1800" b="1">
              <a:solidFill>
                <a:schemeClr val="dk1"/>
              </a:solidFill>
              <a:latin typeface="Calibri"/>
              <a:ea typeface="Calibri"/>
              <a:cs typeface="Calibri"/>
              <a:sym typeface="Calibri"/>
            </a:endParaRPr>
          </a:p>
        </p:txBody>
      </p:sp>
      <p:sp>
        <p:nvSpPr>
          <p:cNvPr id="228" name="Google Shape;228;p22"/>
          <p:cNvSpPr txBox="1"/>
          <p:nvPr/>
        </p:nvSpPr>
        <p:spPr>
          <a:xfrm>
            <a:off x="158750" y="680875"/>
            <a:ext cx="8941800" cy="306300"/>
          </a:xfrm>
          <a:prstGeom prst="rect">
            <a:avLst/>
          </a:prstGeom>
          <a:solidFill>
            <a:srgbClr val="C9DAF8"/>
          </a:solidFill>
          <a:ln w="9525" cap="flat" cmpd="sng">
            <a:solidFill>
              <a:srgbClr val="3756A2"/>
            </a:solidFill>
            <a:prstDash val="solid"/>
            <a:round/>
            <a:headEnd type="none" w="sm" len="sm"/>
            <a:tailEnd type="none" w="sm" len="sm"/>
          </a:ln>
        </p:spPr>
        <p:txBody>
          <a:bodyPr spcFirstLastPara="1" wrap="square" lIns="91425" tIns="0" rIns="91425" bIns="0" anchor="ctr" anchorCtr="0">
            <a:noAutofit/>
          </a:bodyPr>
          <a:lstStyle/>
          <a:p>
            <a:pPr marL="457200" lvl="0" indent="-342900" algn="l" rtl="0">
              <a:lnSpc>
                <a:spcPct val="115000"/>
              </a:lnSpc>
              <a:spcBef>
                <a:spcPts val="0"/>
              </a:spcBef>
              <a:spcAft>
                <a:spcPts val="0"/>
              </a:spcAft>
              <a:buClr>
                <a:srgbClr val="000000"/>
              </a:buClr>
              <a:buSzPts val="1800"/>
              <a:buFont typeface="Calibri"/>
              <a:buAutoNum type="arabicPeriod" startAt="3"/>
            </a:pPr>
            <a:r>
              <a:rPr lang="fr" sz="1800" b="1">
                <a:latin typeface="Calibri"/>
                <a:ea typeface="Calibri"/>
                <a:cs typeface="Calibri"/>
                <a:sym typeface="Calibri"/>
              </a:rPr>
              <a:t>Prise en charge médicale</a:t>
            </a:r>
            <a:endParaRPr sz="1800" b="1">
              <a:solidFill>
                <a:srgbClr val="000000"/>
              </a:solidFill>
              <a:latin typeface="Calibri"/>
              <a:ea typeface="Calibri"/>
              <a:cs typeface="Calibri"/>
              <a:sym typeface="Calibri"/>
            </a:endParaRPr>
          </a:p>
        </p:txBody>
      </p:sp>
      <p:sp>
        <p:nvSpPr>
          <p:cNvPr id="229" name="Google Shape;22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a:t>9</a:t>
            </a:fld>
            <a:endParaRPr/>
          </a:p>
        </p:txBody>
      </p:sp>
      <p:graphicFrame>
        <p:nvGraphicFramePr>
          <p:cNvPr id="230" name="Google Shape;230;p22"/>
          <p:cNvGraphicFramePr/>
          <p:nvPr/>
        </p:nvGraphicFramePr>
        <p:xfrm>
          <a:off x="0" y="0"/>
          <a:ext cx="9144000" cy="581825"/>
        </p:xfrm>
        <a:graphic>
          <a:graphicData uri="http://schemas.openxmlformats.org/drawingml/2006/table">
            <a:tbl>
              <a:tblPr>
                <a:noFill/>
                <a:tableStyleId>{BD35E413-1C32-440D-A75A-6D148DF1699B}</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581825">
                <a:tc>
                  <a:txBody>
                    <a:bodyPr/>
                    <a:lstStyle/>
                    <a:p>
                      <a:pPr marL="0" lvl="0" indent="0" algn="ctr" rtl="0">
                        <a:spcBef>
                          <a:spcPts val="0"/>
                        </a:spcBef>
                        <a:spcAft>
                          <a:spcPts val="0"/>
                        </a:spcAft>
                        <a:buNone/>
                      </a:pPr>
                      <a:r>
                        <a:rPr lang="fr" sz="1700">
                          <a:solidFill>
                            <a:srgbClr val="B7B7B7"/>
                          </a:solidFill>
                          <a:latin typeface="Calibri"/>
                          <a:ea typeface="Calibri"/>
                          <a:cs typeface="Calibri"/>
                          <a:sym typeface="Calibri"/>
                        </a:rPr>
                        <a:t>Introduction</a:t>
                      </a:r>
                      <a:endParaRPr sz="1700">
                        <a:solidFill>
                          <a:srgbClr val="B7B7B7"/>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fr" sz="1700" b="1">
                          <a:solidFill>
                            <a:schemeClr val="lt1"/>
                          </a:solidFill>
                          <a:latin typeface="Calibri"/>
                          <a:ea typeface="Calibri"/>
                          <a:cs typeface="Calibri"/>
                          <a:sym typeface="Calibri"/>
                        </a:rPr>
                        <a:t>PEC médicale</a:t>
                      </a:r>
                      <a:endParaRPr sz="1700" b="1">
                        <a:solidFill>
                          <a:schemeClr val="lt1"/>
                        </a:solidFill>
                        <a:latin typeface="Calibri"/>
                        <a:ea typeface="Calibri"/>
                        <a:cs typeface="Calibri"/>
                        <a:sym typeface="Calibri"/>
                      </a:endParaRPr>
                    </a:p>
                  </a:txBody>
                  <a:tcPr marL="91425" marR="91425" marT="91425" marB="91425" anchor="ctr">
                    <a:solidFill>
                      <a:srgbClr val="3756A2"/>
                    </a:solidFill>
                  </a:tcPr>
                </a:tc>
                <a:tc>
                  <a:txBody>
                    <a:bodyPr/>
                    <a:lstStyle/>
                    <a:p>
                      <a:pPr marL="0" lvl="0" indent="0" algn="ctr" rtl="0">
                        <a:spcBef>
                          <a:spcPts val="0"/>
                        </a:spcBef>
                        <a:spcAft>
                          <a:spcPts val="0"/>
                        </a:spcAft>
                        <a:buNone/>
                      </a:pPr>
                      <a:r>
                        <a:rPr lang="fr" sz="1700">
                          <a:solidFill>
                            <a:srgbClr val="999999"/>
                          </a:solidFill>
                          <a:latin typeface="Calibri"/>
                          <a:ea typeface="Calibri"/>
                          <a:cs typeface="Calibri"/>
                          <a:sym typeface="Calibri"/>
                        </a:rPr>
                        <a:t>PEC chirurgicale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Clr>
                          <a:schemeClr val="dk1"/>
                        </a:buClr>
                        <a:buSzPts val="1100"/>
                        <a:buFont typeface="Arial"/>
                        <a:buNone/>
                      </a:pPr>
                      <a:r>
                        <a:rPr lang="fr" sz="1700">
                          <a:solidFill>
                            <a:srgbClr val="999999"/>
                          </a:solidFill>
                          <a:latin typeface="Calibri"/>
                          <a:ea typeface="Calibri"/>
                          <a:cs typeface="Calibri"/>
                          <a:sym typeface="Calibri"/>
                        </a:rPr>
                        <a:t>Cohorte</a:t>
                      </a:r>
                      <a:endParaRPr sz="1700">
                        <a:solidFill>
                          <a:srgbClr val="999999"/>
                        </a:solidFill>
                        <a:latin typeface="Calibri"/>
                        <a:ea typeface="Calibri"/>
                        <a:cs typeface="Calibri"/>
                        <a:sym typeface="Calibri"/>
                      </a:endParaRPr>
                    </a:p>
                  </a:txBody>
                  <a:tcPr marL="91425" marR="91425" marT="91425" marB="91425" anchor="ctr">
                    <a:solidFill>
                      <a:srgbClr val="C9DAF8"/>
                    </a:solidFill>
                  </a:tcPr>
                </a:tc>
                <a:tc>
                  <a:txBody>
                    <a:bodyPr/>
                    <a:lstStyle/>
                    <a:p>
                      <a:pPr marL="0" lvl="0" indent="0" algn="ctr" rtl="0">
                        <a:spcBef>
                          <a:spcPts val="0"/>
                        </a:spcBef>
                        <a:spcAft>
                          <a:spcPts val="0"/>
                        </a:spcAft>
                        <a:buNone/>
                      </a:pPr>
                      <a:endParaRPr>
                        <a:solidFill>
                          <a:srgbClr val="999999"/>
                        </a:solidFill>
                      </a:endParaRPr>
                    </a:p>
                  </a:txBody>
                  <a:tcPr marL="91425" marR="91425" marT="91425" marB="91425" anchor="ctr">
                    <a:solidFill>
                      <a:schemeClr val="lt1"/>
                    </a:solidFill>
                  </a:tcPr>
                </a:tc>
                <a:extLst>
                  <a:ext uri="{0D108BD9-81ED-4DB2-BD59-A6C34878D82A}">
                    <a16:rowId xmlns:a16="http://schemas.microsoft.com/office/drawing/2014/main" val="10000"/>
                  </a:ext>
                </a:extLst>
              </a:tr>
            </a:tbl>
          </a:graphicData>
        </a:graphic>
      </p:graphicFrame>
      <p:pic>
        <p:nvPicPr>
          <p:cNvPr id="231" name="Google Shape;231;p22"/>
          <p:cNvPicPr preferRelativeResize="0"/>
          <p:nvPr/>
        </p:nvPicPr>
        <p:blipFill>
          <a:blip r:embed="rId3">
            <a:alphaModFix/>
          </a:blip>
          <a:stretch>
            <a:fillRect/>
          </a:stretch>
        </p:blipFill>
        <p:spPr>
          <a:xfrm>
            <a:off x="7608675" y="0"/>
            <a:ext cx="1535326" cy="591050"/>
          </a:xfrm>
          <a:prstGeom prst="rect">
            <a:avLst/>
          </a:prstGeom>
          <a:noFill/>
          <a:ln>
            <a:noFill/>
          </a:ln>
        </p:spPr>
      </p:pic>
      <p:sp>
        <p:nvSpPr>
          <p:cNvPr id="2" name="Google Shape;184;p21">
            <a:extLst>
              <a:ext uri="{FF2B5EF4-FFF2-40B4-BE49-F238E27FC236}">
                <a16:creationId xmlns:a16="http://schemas.microsoft.com/office/drawing/2014/main" id="{D1B8BA17-6BC0-2FB7-0E6F-19FFF1B3E1F7}"/>
              </a:ext>
            </a:extLst>
          </p:cNvPr>
          <p:cNvSpPr/>
          <p:nvPr/>
        </p:nvSpPr>
        <p:spPr>
          <a:xfrm>
            <a:off x="833765" y="2308593"/>
            <a:ext cx="2103260" cy="306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500" b="1" dirty="0">
                <a:solidFill>
                  <a:schemeClr val="dk1"/>
                </a:solidFill>
                <a:latin typeface="Calibri"/>
                <a:ea typeface="Calibri"/>
                <a:cs typeface="Calibri"/>
                <a:sym typeface="Calibri"/>
              </a:rPr>
              <a:t>Corticothérapie IV</a:t>
            </a:r>
            <a:endParaRPr sz="1500" b="1" dirty="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579</TotalTime>
  <Words>4571</Words>
  <Application>Microsoft Macintosh PowerPoint</Application>
  <PresentationFormat>On-screen Show (16:9)</PresentationFormat>
  <Paragraphs>932</Paragraphs>
  <Slides>43</Slides>
  <Notes>43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Arial</vt:lpstr>
      <vt:lpstr>Times New Roman</vt:lpstr>
      <vt:lpstr>EB Garamond</vt:lpstr>
      <vt:lpstr>Play</vt:lpstr>
      <vt:lpstr>Calibri</vt:lpstr>
      <vt:lpstr>Simple Light</vt:lpstr>
      <vt:lpstr>Prise en charge chirurgicale de la  Colite Aiguë Grave dans les MICI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Prise en charge chirurgicale de la  Colite Aiguë Grave dans les MICI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Thomas Husson</cp:lastModifiedBy>
  <cp:revision>6</cp:revision>
  <cp:lastPrinted>2025-09-19T05:52:17Z</cp:lastPrinted>
  <dcterms:modified xsi:type="dcterms:W3CDTF">2025-09-19T07:55:02Z</dcterms:modified>
</cp:coreProperties>
</file>